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84" r:id="rId5"/>
    <p:sldMasterId id="2147483701" r:id="rId6"/>
    <p:sldMasterId id="2147483710" r:id="rId7"/>
    <p:sldMasterId id="2147483713" r:id="rId8"/>
    <p:sldMasterId id="2147483729" r:id="rId9"/>
  </p:sldMasterIdLst>
  <p:notesMasterIdLst>
    <p:notesMasterId r:id="rId76"/>
  </p:notesMasterIdLst>
  <p:sldIdLst>
    <p:sldId id="265" r:id="rId10"/>
    <p:sldId id="1954" r:id="rId11"/>
    <p:sldId id="1860" r:id="rId12"/>
    <p:sldId id="1884" r:id="rId13"/>
    <p:sldId id="256" r:id="rId14"/>
    <p:sldId id="259" r:id="rId15"/>
    <p:sldId id="262" r:id="rId16"/>
    <p:sldId id="263" r:id="rId17"/>
    <p:sldId id="264" r:id="rId18"/>
    <p:sldId id="269" r:id="rId19"/>
    <p:sldId id="1886" r:id="rId20"/>
    <p:sldId id="271" r:id="rId21"/>
    <p:sldId id="266" r:id="rId22"/>
    <p:sldId id="274" r:id="rId23"/>
    <p:sldId id="267" r:id="rId24"/>
    <p:sldId id="279" r:id="rId25"/>
    <p:sldId id="257" r:id="rId26"/>
    <p:sldId id="1853" r:id="rId27"/>
    <p:sldId id="1897" r:id="rId28"/>
    <p:sldId id="1898" r:id="rId29"/>
    <p:sldId id="1899" r:id="rId30"/>
    <p:sldId id="1900" r:id="rId31"/>
    <p:sldId id="1901" r:id="rId32"/>
    <p:sldId id="1958" r:id="rId33"/>
    <p:sldId id="1902" r:id="rId34"/>
    <p:sldId id="1960" r:id="rId35"/>
    <p:sldId id="1904" r:id="rId36"/>
    <p:sldId id="1905" r:id="rId37"/>
    <p:sldId id="1906" r:id="rId38"/>
    <p:sldId id="1907" r:id="rId39"/>
    <p:sldId id="1908" r:id="rId40"/>
    <p:sldId id="1909" r:id="rId41"/>
    <p:sldId id="1910" r:id="rId42"/>
    <p:sldId id="1911" r:id="rId43"/>
    <p:sldId id="1912" r:id="rId44"/>
    <p:sldId id="1913" r:id="rId45"/>
    <p:sldId id="1914" r:id="rId46"/>
    <p:sldId id="1873" r:id="rId47"/>
    <p:sldId id="1887" r:id="rId48"/>
    <p:sldId id="1888" r:id="rId49"/>
    <p:sldId id="258" r:id="rId50"/>
    <p:sldId id="1889" r:id="rId51"/>
    <p:sldId id="260" r:id="rId52"/>
    <p:sldId id="1890" r:id="rId53"/>
    <p:sldId id="1891" r:id="rId54"/>
    <p:sldId id="1892" r:id="rId55"/>
    <p:sldId id="1893" r:id="rId56"/>
    <p:sldId id="268" r:id="rId57"/>
    <p:sldId id="1894" r:id="rId58"/>
    <p:sldId id="270" r:id="rId59"/>
    <p:sldId id="1895" r:id="rId60"/>
    <p:sldId id="272" r:id="rId61"/>
    <p:sldId id="273" r:id="rId62"/>
    <p:sldId id="1896" r:id="rId63"/>
    <p:sldId id="1880" r:id="rId64"/>
    <p:sldId id="1926" r:id="rId65"/>
    <p:sldId id="1927" r:id="rId66"/>
    <p:sldId id="1928" r:id="rId67"/>
    <p:sldId id="1929" r:id="rId68"/>
    <p:sldId id="1930" r:id="rId69"/>
    <p:sldId id="1931" r:id="rId70"/>
    <p:sldId id="1932" r:id="rId71"/>
    <p:sldId id="1933" r:id="rId72"/>
    <p:sldId id="1934" r:id="rId73"/>
    <p:sldId id="1935" r:id="rId74"/>
    <p:sldId id="1871" r:id="rId7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zehut, Katherine" initials="CK" lastIdx="3" clrIdx="0">
    <p:extLst>
      <p:ext uri="{19B8F6BF-5375-455C-9EA6-DF929625EA0E}">
        <p15:presenceInfo xmlns:p15="http://schemas.microsoft.com/office/powerpoint/2012/main" userId="S-1-5-21-2017986614-23424109-2091147243-39840" providerId="AD"/>
      </p:ext>
    </p:extLst>
  </p:cmAuthor>
  <p:cmAuthor id="2" name="Allen, Kelly" initials="AK" lastIdx="19" clrIdx="1">
    <p:extLst>
      <p:ext uri="{19B8F6BF-5375-455C-9EA6-DF929625EA0E}">
        <p15:presenceInfo xmlns:p15="http://schemas.microsoft.com/office/powerpoint/2012/main" userId="S::kallen@doe.nj.gov::00e8c9ca-b360-4df5-9ab7-a135930b3170" providerId="AD"/>
      </p:ext>
    </p:extLst>
  </p:cmAuthor>
  <p:cmAuthor id="3" name="Petino, Damian" initials="PD" lastIdx="22" clrIdx="2">
    <p:extLst>
      <p:ext uri="{19B8F6BF-5375-455C-9EA6-DF929625EA0E}">
        <p15:presenceInfo xmlns:p15="http://schemas.microsoft.com/office/powerpoint/2012/main" userId="S::dpetino@doe.nj.gov::12a8a728-970f-47a1-8ffd-7d4e2b840f7e" providerId="AD"/>
      </p:ext>
    </p:extLst>
  </p:cmAuthor>
  <p:cmAuthor id="4" name="Ehling, Kathleen" initials="EK" lastIdx="3" clrIdx="3">
    <p:extLst>
      <p:ext uri="{19B8F6BF-5375-455C-9EA6-DF929625EA0E}">
        <p15:presenceInfo xmlns:p15="http://schemas.microsoft.com/office/powerpoint/2012/main" userId="S::kehling@doe.nj.gov::0e8e584d-e448-49b8-afc8-3a6c7b8b3d7d" providerId="AD"/>
      </p:ext>
    </p:extLst>
  </p:cmAuthor>
  <p:cmAuthor id="5" name="Haake, Barbara" initials="HB" lastIdx="1" clrIdx="4">
    <p:extLst>
      <p:ext uri="{19B8F6BF-5375-455C-9EA6-DF929625EA0E}">
        <p15:presenceInfo xmlns:p15="http://schemas.microsoft.com/office/powerpoint/2012/main" userId="S::bhaake@doe.nj.gov::f0f0253b-2a5a-4460-b2e0-3aba2fd3e2e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617A"/>
    <a:srgbClr val="44546A"/>
    <a:srgbClr val="5B718F"/>
    <a:srgbClr val="FFC000"/>
    <a:srgbClr val="00B0F0"/>
    <a:srgbClr val="92D050"/>
    <a:srgbClr val="5B9BD5"/>
    <a:srgbClr val="70AD47"/>
    <a:srgbClr val="4472C4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82" autoAdjust="0"/>
    <p:restoredTop sz="73621" autoAdjust="0"/>
  </p:normalViewPr>
  <p:slideViewPr>
    <p:cSldViewPr snapToGrid="0">
      <p:cViewPr varScale="1">
        <p:scale>
          <a:sx n="82" d="100"/>
          <a:sy n="82" d="100"/>
        </p:scale>
        <p:origin x="70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AF9070A-7D44-4A6C-93B4-C8998FFD69B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C1FC84A-B61C-4A46-BCC0-0080EAFB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2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78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4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e2e1cc2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e2e1cc274_0_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e2e1cc27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e2e1cc274_0_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e2e1cc27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0e2e1cc274_0_1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e2e1cc27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e2e1cc274_0_3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e2e1cc274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e2e1cc274_0_9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6750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e2e1cc27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0e2e1cc274_0_1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e2e1cc274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0e2e1cc274_0_703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956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e2e1cc274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0e2e1cc274_0_67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Peggy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15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e2e1cc274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e2e1cc274_0_124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e2e1cc274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0e2e1cc274_0_15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0e2e1cc274_0_72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/>
          <a:p>
            <a:pPr>
              <a:buSzPts val="1100"/>
            </a:pPr>
            <a:endParaRPr dirty="0"/>
          </a:p>
        </p:txBody>
      </p:sp>
      <p:sp>
        <p:nvSpPr>
          <p:cNvPr id="229" name="Google Shape;229;g10e2e1cc274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e2e1cc274_0_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10e2e1cc274_0_94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/>
          <a:p>
            <a:pPr>
              <a:buSzPts val="1100"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e2e1cc274_0_57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243" name="Google Shape;243;g10e2e1cc27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0e2e1cc274_0_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10e2e1cc274_0_101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e2e1cc274_0_108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257" name="Google Shape;257;g10e2e1cc274_0_1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e2e1cc274_0_116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264" name="Google Shape;264;g10e2e1cc274_0_1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e2e1cc274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e2e1cc274_0_123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e2e1cc274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0e2e1cc274_0_71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14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40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96" name="Google Shape;96;p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39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40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41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42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43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38" name="Google Shape;138;p7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44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45" name="Google Shape;145;p8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45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1eb61d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111eb61de1e_0_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75" name="Google Shape;175;g111eb61de1e_0_0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400"/>
              </a:pPr>
              <a:t>46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147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1eb61de1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111eb61de1e_0_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91" name="Google Shape;191;g111eb61de1e_0_6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400"/>
              </a:pPr>
              <a:t>48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1eb61de1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111eb61de1e_0_1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98" name="Google Shape;198;g111eb61de1e_0_12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400"/>
              </a:pPr>
              <a:t>49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1eb61de1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111eb61de1e_0_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05" name="Google Shape;205;g111eb61de1e_0_18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400"/>
              </a:pPr>
              <a:t>50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1eb61de1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111eb61de1e_0_2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12" name="Google Shape;212;g111eb61de1e_0_24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51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1eb61de1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111eb61de1e_0_3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19" name="Google Shape;219;g111eb61de1e_0_30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52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1eb61de1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111eb61de1e_0_3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26" name="Google Shape;226;g111eb61de1e_0_36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400"/>
              </a:pPr>
              <a:t>53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33" name="Google Shape;233;p13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54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020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6fa3c8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6fa3c898_0_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6fa3c8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c6fa3c898_0_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288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1eb334323_0_129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  <p:sp>
        <p:nvSpPr>
          <p:cNvPr id="157" name="Google Shape;157;gd1eb33432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1eb334323_0_13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  <p:sp>
        <p:nvSpPr>
          <p:cNvPr id="163" name="Google Shape;163;gd1eb33432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1eb3343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1eb334323_0_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1eb33432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d1eb334323_0_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1eb33432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d1eb334323_0_1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1eb33432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1eb334323_0_1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1eb33432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d1eb334323_0_2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6fa3c89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6fa3c898_0_7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2475" y="1184275"/>
            <a:ext cx="5688013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00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449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34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71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71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4CF2-96BC-4ED7-87C7-9D6684FBC9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037852"/>
            <a:ext cx="12191999" cy="1282447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FB07D-9D60-4B83-BCD7-C0D731814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" y="3654080"/>
            <a:ext cx="12191999" cy="2198080"/>
          </a:xfrm>
        </p:spPr>
        <p:txBody>
          <a:bodyPr/>
          <a:lstStyle>
            <a:lvl1pPr marL="0" indent="0" algn="ctr">
              <a:buNone/>
              <a:defRPr sz="21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Office Name</a:t>
            </a:r>
          </a:p>
          <a:p>
            <a:r>
              <a:rPr lang="en-US" dirty="0"/>
              <a:t>Division Name</a:t>
            </a:r>
          </a:p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5894611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1525-BAE3-4CAF-89D0-D1DDCA75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" y="523073"/>
            <a:ext cx="11787611" cy="989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A6AA0EF4-0F3E-49A9-A72A-4AB100D7A98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1069" y="1914862"/>
            <a:ext cx="11787611" cy="437621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2AFA712-8BE6-40B2-B9BF-005BFA8B5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1981"/>
            <a:ext cx="2743200" cy="3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/>
              <a:t>New Jersey Department of Education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256F76-59C6-41DD-B216-886CAB45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5360"/>
            <a:ext cx="2743200" cy="365125"/>
          </a:xfrm>
          <a:prstGeom prst="rect">
            <a:avLst/>
          </a:prstGeom>
        </p:spPr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42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B6A3B-3BF1-49BB-A418-D9BD7963E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7"/>
            <a:ext cx="11849100" cy="480377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61B85-9078-0C82-B1FC-966678B045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810" y="1376455"/>
            <a:ext cx="934769" cy="876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68A730-3363-3152-CEEE-DB4B7A5E47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707" y="2618178"/>
            <a:ext cx="895396" cy="895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535C1-B3A5-4193-86C0-39B41C030C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067" y="3771993"/>
            <a:ext cx="914447" cy="876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6D5CC3-F9BB-78AF-48C5-796E9472BF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6751" y="4906757"/>
            <a:ext cx="920797" cy="8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0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Google Shape;183;p32">
            <a:extLst>
              <a:ext uri="{FF2B5EF4-FFF2-40B4-BE49-F238E27FC236}">
                <a16:creationId xmlns:a16="http://schemas.microsoft.com/office/drawing/2014/main" id="{06CE6767-72CB-5C86-9AAF-BDADCF4A9427}"/>
              </a:ext>
            </a:extLst>
          </p:cNvPr>
          <p:cNvCxnSpPr/>
          <p:nvPr userDrawn="1"/>
        </p:nvCxnSpPr>
        <p:spPr>
          <a:xfrm>
            <a:off x="4832167" y="1892867"/>
            <a:ext cx="1452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" name="Google Shape;184;p32">
            <a:extLst>
              <a:ext uri="{FF2B5EF4-FFF2-40B4-BE49-F238E27FC236}">
                <a16:creationId xmlns:a16="http://schemas.microsoft.com/office/drawing/2014/main" id="{6296E5E2-A31D-6CB8-9DDC-25EBFE205595}"/>
              </a:ext>
            </a:extLst>
          </p:cNvPr>
          <p:cNvCxnSpPr/>
          <p:nvPr userDrawn="1"/>
        </p:nvCxnSpPr>
        <p:spPr>
          <a:xfrm>
            <a:off x="4832167" y="2752400"/>
            <a:ext cx="1452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185;p32">
            <a:extLst>
              <a:ext uri="{FF2B5EF4-FFF2-40B4-BE49-F238E27FC236}">
                <a16:creationId xmlns:a16="http://schemas.microsoft.com/office/drawing/2014/main" id="{958882CF-45B8-65EC-20E8-2614FAC0519F}"/>
              </a:ext>
            </a:extLst>
          </p:cNvPr>
          <p:cNvCxnSpPr/>
          <p:nvPr userDrawn="1"/>
        </p:nvCxnSpPr>
        <p:spPr>
          <a:xfrm>
            <a:off x="4832167" y="3611933"/>
            <a:ext cx="1452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186;p32">
            <a:extLst>
              <a:ext uri="{FF2B5EF4-FFF2-40B4-BE49-F238E27FC236}">
                <a16:creationId xmlns:a16="http://schemas.microsoft.com/office/drawing/2014/main" id="{A317DA9F-24A3-3909-22E7-221AA158B7C0}"/>
              </a:ext>
            </a:extLst>
          </p:cNvPr>
          <p:cNvCxnSpPr/>
          <p:nvPr userDrawn="1"/>
        </p:nvCxnSpPr>
        <p:spPr>
          <a:xfrm>
            <a:off x="4832167" y="4289900"/>
            <a:ext cx="1452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87;p32">
            <a:extLst>
              <a:ext uri="{FF2B5EF4-FFF2-40B4-BE49-F238E27FC236}">
                <a16:creationId xmlns:a16="http://schemas.microsoft.com/office/drawing/2014/main" id="{E567AF84-9853-E5F5-40E9-3BEAC63A938A}"/>
              </a:ext>
            </a:extLst>
          </p:cNvPr>
          <p:cNvCxnSpPr/>
          <p:nvPr userDrawn="1"/>
        </p:nvCxnSpPr>
        <p:spPr>
          <a:xfrm>
            <a:off x="4832167" y="4977133"/>
            <a:ext cx="1452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188;p32">
            <a:extLst>
              <a:ext uri="{FF2B5EF4-FFF2-40B4-BE49-F238E27FC236}">
                <a16:creationId xmlns:a16="http://schemas.microsoft.com/office/drawing/2014/main" id="{FFC9AB0F-0F36-09A1-C260-1D62CECAC561}"/>
              </a:ext>
            </a:extLst>
          </p:cNvPr>
          <p:cNvCxnSpPr/>
          <p:nvPr userDrawn="1"/>
        </p:nvCxnSpPr>
        <p:spPr>
          <a:xfrm>
            <a:off x="4832167" y="5654524"/>
            <a:ext cx="1452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189;p32" descr="red arrow pointing right">
            <a:extLst>
              <a:ext uri="{FF2B5EF4-FFF2-40B4-BE49-F238E27FC236}">
                <a16:creationId xmlns:a16="http://schemas.microsoft.com/office/drawing/2014/main" id="{F5AC7E38-9782-5CE6-20CC-097276F2ACD8}"/>
              </a:ext>
            </a:extLst>
          </p:cNvPr>
          <p:cNvCxnSpPr/>
          <p:nvPr userDrawn="1"/>
        </p:nvCxnSpPr>
        <p:spPr>
          <a:xfrm>
            <a:off x="5090633" y="1216467"/>
            <a:ext cx="14520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73413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4" name="Google Shape;202;p34">
            <a:extLst>
              <a:ext uri="{FF2B5EF4-FFF2-40B4-BE49-F238E27FC236}">
                <a16:creationId xmlns:a16="http://schemas.microsoft.com/office/drawing/2014/main" id="{5B41495D-FD32-8C18-D93E-E5576996B3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30297751"/>
              </p:ext>
            </p:extLst>
          </p:nvPr>
        </p:nvGraphicFramePr>
        <p:xfrm>
          <a:off x="415600" y="1127342"/>
          <a:ext cx="11360702" cy="47215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3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0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4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66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42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42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42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42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7519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400">
                <a:tc rowSpan="6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ctr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6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ctr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89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oogle Shape;166;p28">
            <a:extLst>
              <a:ext uri="{FF2B5EF4-FFF2-40B4-BE49-F238E27FC236}">
                <a16:creationId xmlns:a16="http://schemas.microsoft.com/office/drawing/2014/main" id="{EC9B37E9-93F0-BF27-9574-8A903953A5DD}"/>
              </a:ext>
            </a:extLst>
          </p:cNvPr>
          <p:cNvGrpSpPr/>
          <p:nvPr userDrawn="1"/>
        </p:nvGrpSpPr>
        <p:grpSpPr>
          <a:xfrm>
            <a:off x="1981201" y="2191544"/>
            <a:ext cx="8229449" cy="3343125"/>
            <a:chOff x="0" y="591343"/>
            <a:chExt cx="8229449" cy="3343126"/>
          </a:xfrm>
        </p:grpSpPr>
        <p:sp>
          <p:nvSpPr>
            <p:cNvPr id="6" name="Google Shape;167;p28">
              <a:extLst>
                <a:ext uri="{FF2B5EF4-FFF2-40B4-BE49-F238E27FC236}">
                  <a16:creationId xmlns:a16="http://schemas.microsoft.com/office/drawing/2014/main" id="{6DE2CCCF-4D43-1347-BAF1-8BD657DE79EA}"/>
                </a:ext>
              </a:extLst>
            </p:cNvPr>
            <p:cNvSpPr/>
            <p:nvPr/>
          </p:nvSpPr>
          <p:spPr>
            <a:xfrm>
              <a:off x="0" y="591343"/>
              <a:ext cx="2571600" cy="1542900"/>
            </a:xfrm>
            <a:prstGeom prst="rect">
              <a:avLst/>
            </a:prstGeom>
            <a:solidFill>
              <a:srgbClr val="00B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68;p28">
              <a:extLst>
                <a:ext uri="{FF2B5EF4-FFF2-40B4-BE49-F238E27FC236}">
                  <a16:creationId xmlns:a16="http://schemas.microsoft.com/office/drawing/2014/main" id="{6846EE65-4893-FAA5-ABD0-2FDE668AADDC}"/>
                </a:ext>
              </a:extLst>
            </p:cNvPr>
            <p:cNvSpPr txBox="1"/>
            <p:nvPr/>
          </p:nvSpPr>
          <p:spPr>
            <a:xfrm>
              <a:off x="0" y="591343"/>
              <a:ext cx="2571600" cy="15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67" tIns="106667" rIns="106667" bIns="106667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 dirty="0"/>
            </a:p>
          </p:txBody>
        </p:sp>
        <p:sp>
          <p:nvSpPr>
            <p:cNvPr id="8" name="Google Shape;169;p28">
              <a:extLst>
                <a:ext uri="{FF2B5EF4-FFF2-40B4-BE49-F238E27FC236}">
                  <a16:creationId xmlns:a16="http://schemas.microsoft.com/office/drawing/2014/main" id="{CFE04CE9-2DB3-CA6A-DEDB-9C0ABDC60ADD}"/>
                </a:ext>
              </a:extLst>
            </p:cNvPr>
            <p:cNvSpPr/>
            <p:nvPr/>
          </p:nvSpPr>
          <p:spPr>
            <a:xfrm>
              <a:off x="2828925" y="591343"/>
              <a:ext cx="2571600" cy="1542900"/>
            </a:xfrm>
            <a:prstGeom prst="rect">
              <a:avLst/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170;p28">
              <a:extLst>
                <a:ext uri="{FF2B5EF4-FFF2-40B4-BE49-F238E27FC236}">
                  <a16:creationId xmlns:a16="http://schemas.microsoft.com/office/drawing/2014/main" id="{F68A4D72-3F03-ABEE-9FA7-BCCFC034A067}"/>
                </a:ext>
              </a:extLst>
            </p:cNvPr>
            <p:cNvSpPr txBox="1"/>
            <p:nvPr/>
          </p:nvSpPr>
          <p:spPr>
            <a:xfrm>
              <a:off x="2828925" y="591343"/>
              <a:ext cx="2571600" cy="15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67" tIns="106667" rIns="106667" bIns="106667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71;p28">
              <a:extLst>
                <a:ext uri="{FF2B5EF4-FFF2-40B4-BE49-F238E27FC236}">
                  <a16:creationId xmlns:a16="http://schemas.microsoft.com/office/drawing/2014/main" id="{F32DC654-D5F4-5F55-DE6C-6ABA397076FB}"/>
                </a:ext>
              </a:extLst>
            </p:cNvPr>
            <p:cNvSpPr/>
            <p:nvPr/>
          </p:nvSpPr>
          <p:spPr>
            <a:xfrm>
              <a:off x="5657849" y="591343"/>
              <a:ext cx="2571600" cy="154290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72;p28">
              <a:extLst>
                <a:ext uri="{FF2B5EF4-FFF2-40B4-BE49-F238E27FC236}">
                  <a16:creationId xmlns:a16="http://schemas.microsoft.com/office/drawing/2014/main" id="{23932006-9BEA-58A4-269F-BA500A79FAA6}"/>
                </a:ext>
              </a:extLst>
            </p:cNvPr>
            <p:cNvSpPr txBox="1"/>
            <p:nvPr/>
          </p:nvSpPr>
          <p:spPr>
            <a:xfrm>
              <a:off x="5657849" y="591343"/>
              <a:ext cx="2571600" cy="15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3;p28">
              <a:extLst>
                <a:ext uri="{FF2B5EF4-FFF2-40B4-BE49-F238E27FC236}">
                  <a16:creationId xmlns:a16="http://schemas.microsoft.com/office/drawing/2014/main" id="{8F8D470B-2C90-02F7-6A07-B47C4DF91713}"/>
                </a:ext>
              </a:extLst>
            </p:cNvPr>
            <p:cNvSpPr/>
            <p:nvPr/>
          </p:nvSpPr>
          <p:spPr>
            <a:xfrm>
              <a:off x="0" y="2391569"/>
              <a:ext cx="2571600" cy="1542900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174;p28">
              <a:extLst>
                <a:ext uri="{FF2B5EF4-FFF2-40B4-BE49-F238E27FC236}">
                  <a16:creationId xmlns:a16="http://schemas.microsoft.com/office/drawing/2014/main" id="{7ADD311A-7C13-6E21-1CA7-31EA3AAA979C}"/>
                </a:ext>
              </a:extLst>
            </p:cNvPr>
            <p:cNvSpPr txBox="1"/>
            <p:nvPr/>
          </p:nvSpPr>
          <p:spPr>
            <a:xfrm>
              <a:off x="0" y="2391569"/>
              <a:ext cx="2571600" cy="15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67" tIns="106667" rIns="106667" bIns="106667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 dirty="0"/>
            </a:p>
          </p:txBody>
        </p:sp>
        <p:sp>
          <p:nvSpPr>
            <p:cNvPr id="19" name="Google Shape;175;p28">
              <a:extLst>
                <a:ext uri="{FF2B5EF4-FFF2-40B4-BE49-F238E27FC236}">
                  <a16:creationId xmlns:a16="http://schemas.microsoft.com/office/drawing/2014/main" id="{0B2BB0B2-597B-3CFA-A4FE-215ED0F341CE}"/>
                </a:ext>
              </a:extLst>
            </p:cNvPr>
            <p:cNvSpPr/>
            <p:nvPr/>
          </p:nvSpPr>
          <p:spPr>
            <a:xfrm>
              <a:off x="2828925" y="2391569"/>
              <a:ext cx="2571600" cy="15429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6;p28">
              <a:extLst>
                <a:ext uri="{FF2B5EF4-FFF2-40B4-BE49-F238E27FC236}">
                  <a16:creationId xmlns:a16="http://schemas.microsoft.com/office/drawing/2014/main" id="{88DB66CD-F828-99E8-51D8-A03EE97928BD}"/>
                </a:ext>
              </a:extLst>
            </p:cNvPr>
            <p:cNvSpPr txBox="1"/>
            <p:nvPr/>
          </p:nvSpPr>
          <p:spPr>
            <a:xfrm>
              <a:off x="2828925" y="2391569"/>
              <a:ext cx="2571600" cy="15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67" tIns="106667" rIns="106667" bIns="106667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 dirty="0"/>
            </a:p>
          </p:txBody>
        </p:sp>
        <p:sp>
          <p:nvSpPr>
            <p:cNvPr id="21" name="Google Shape;177;p28">
              <a:extLst>
                <a:ext uri="{FF2B5EF4-FFF2-40B4-BE49-F238E27FC236}">
                  <a16:creationId xmlns:a16="http://schemas.microsoft.com/office/drawing/2014/main" id="{E5C09AC1-EFA1-AFA4-2C32-B1F96E3C6FBE}"/>
                </a:ext>
              </a:extLst>
            </p:cNvPr>
            <p:cNvSpPr/>
            <p:nvPr/>
          </p:nvSpPr>
          <p:spPr>
            <a:xfrm>
              <a:off x="5657849" y="2391569"/>
              <a:ext cx="2571600" cy="1542900"/>
            </a:xfrm>
            <a:prstGeom prst="rect">
              <a:avLst/>
            </a:prstGeom>
            <a:solidFill>
              <a:srgbClr val="7030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178;p28">
              <a:extLst>
                <a:ext uri="{FF2B5EF4-FFF2-40B4-BE49-F238E27FC236}">
                  <a16:creationId xmlns:a16="http://schemas.microsoft.com/office/drawing/2014/main" id="{2C1F6C69-334F-118F-E53F-1A8FA5155B91}"/>
                </a:ext>
              </a:extLst>
            </p:cNvPr>
            <p:cNvSpPr txBox="1"/>
            <p:nvPr/>
          </p:nvSpPr>
          <p:spPr>
            <a:xfrm>
              <a:off x="5657849" y="2391569"/>
              <a:ext cx="2571600" cy="15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67" tIns="106667" rIns="106667" bIns="106667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 dirty="0"/>
            </a:p>
          </p:txBody>
        </p:sp>
      </p:grpSp>
    </p:spTree>
    <p:extLst>
      <p:ext uri="{BB962C8B-B14F-4D97-AF65-F5344CB8AC3E}">
        <p14:creationId xmlns:p14="http://schemas.microsoft.com/office/powerpoint/2010/main" val="87179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ntent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30627"/>
            <a:ext cx="11890272" cy="222697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3735253"/>
            <a:ext cx="11890272" cy="222697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8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_Content_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FE7420B2-557E-48EE-B2B6-06D64A51825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6293" y="1138548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962462"/>
            <a:ext cx="11890272" cy="1433759"/>
          </a:xfrm>
        </p:spPr>
        <p:txBody>
          <a:bodyPr rIns="9144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B7E127-F1D4-487E-A15F-845BF8F6D64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6291" y="3603812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4439799"/>
            <a:ext cx="11890272" cy="1522429"/>
          </a:xfrm>
        </p:spPr>
        <p:txBody>
          <a:bodyPr rIns="9144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58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69" y="1429019"/>
            <a:ext cx="5843531" cy="4498057"/>
          </a:xfrm>
        </p:spPr>
        <p:txBody>
          <a:bodyPr rIns="64008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70591A-C582-4B0B-95C3-1CEE6E7FEE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1" y="1429018"/>
            <a:ext cx="5843531" cy="4498057"/>
          </a:xfrm>
        </p:spPr>
        <p:txBody>
          <a:bodyPr rIns="64008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16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1" y="1429019"/>
            <a:ext cx="3800820" cy="4498057"/>
          </a:xfrm>
        </p:spPr>
        <p:txBody>
          <a:bodyPr rIns="457200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A358F9-FDAB-435E-8C1A-4A738B05E0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95591" y="1429019"/>
            <a:ext cx="3800820" cy="4498057"/>
          </a:xfrm>
        </p:spPr>
        <p:txBody>
          <a:bodyPr rIns="457200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ACFA113-9FF8-4E58-B951-B3F0EC9E1F7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14913" y="1431792"/>
            <a:ext cx="3800820" cy="4498057"/>
          </a:xfrm>
        </p:spPr>
        <p:txBody>
          <a:bodyPr rIns="822960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6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E322-8E9A-479B-B269-4D91BEDF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F8C17-958A-4B16-9292-C247D34FA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300B1-029E-4E5B-9650-234023D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D62A-BBC8-4D69-BC3F-34BB26C26472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06003-677A-45E2-AE16-611CACE9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B7A6-4275-4759-8006-710E8934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33100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3910-36C0-4247-AA8F-0AE4EEC9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431" y="380198"/>
            <a:ext cx="10128421" cy="7699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555F8427-E9CA-49E6-8AE9-ED1BDBD13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065" y="1449806"/>
            <a:ext cx="5876391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321AB6E-4445-4BB1-B9FB-988FE3FCB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064" y="2273718"/>
            <a:ext cx="5876389" cy="3664374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337800-272E-4187-948E-AB6D00DF71A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45878" y="1450895"/>
            <a:ext cx="5876391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90EC0F-BFAC-421B-8701-663D6C38BD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45879" y="2274806"/>
            <a:ext cx="5876389" cy="366328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FAFC8-95D4-42F6-A237-AD9B38EF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69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E23E6-6A2F-4EBB-BAA3-780723750E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9319" y="1228727"/>
            <a:ext cx="11839480" cy="67179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E4A04F-CC4A-4D65-ADD6-100415BF7610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149320" y="2073277"/>
            <a:ext cx="11863293" cy="3806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02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Graph Placeholder">
            <a:extLst>
              <a:ext uri="{FF2B5EF4-FFF2-40B4-BE49-F238E27FC236}">
                <a16:creationId xmlns:a16="http://schemas.microsoft.com/office/drawing/2014/main" id="{77EA46B5-DFD9-4CBD-916B-41252B3634A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3221" y="1277938"/>
            <a:ext cx="11864631" cy="4682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9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913" y="1520826"/>
            <a:ext cx="10642295" cy="43842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78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3" y="195936"/>
            <a:ext cx="10102849" cy="96240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73DB-711C-4569-B5D6-110AE7AF3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102" y="1277653"/>
            <a:ext cx="11853863" cy="76575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75658" y="2341623"/>
            <a:ext cx="10255263" cy="361735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46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0460" y="1520826"/>
            <a:ext cx="9808557" cy="36877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D6D3F22-3F6B-483B-8748-C40C66468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461" y="5457473"/>
            <a:ext cx="9808556" cy="550863"/>
          </a:xfrm>
        </p:spPr>
        <p:txBody>
          <a:bodyPr rIns="91440">
            <a:no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71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3" y="195936"/>
            <a:ext cx="10102849" cy="96240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5" y="1226582"/>
            <a:ext cx="5563517" cy="468947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3"/>
            <a:ext cx="5930747" cy="46894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19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3" y="195936"/>
            <a:ext cx="10102849" cy="96240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5" y="1226584"/>
            <a:ext cx="5563517" cy="415718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DDE2DB-6549-448D-B8B8-EC5750411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1" y="5457827"/>
            <a:ext cx="5564188" cy="550863"/>
          </a:xfrm>
        </p:spPr>
        <p:txBody>
          <a:bodyPr rIns="9144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3"/>
            <a:ext cx="5930747" cy="46894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64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website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256861"/>
            <a:ext cx="12192000" cy="747579"/>
          </a:xfrm>
        </p:spPr>
        <p:txBody>
          <a:bodyPr lIns="0" rIns="91440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dirty="0"/>
              <a:t>Department or Office Webpage</a:t>
            </a:r>
          </a:p>
        </p:txBody>
      </p:sp>
      <p:sp>
        <p:nvSpPr>
          <p:cNvPr id="5" name="contact info">
            <a:extLst>
              <a:ext uri="{FF2B5EF4-FFF2-40B4-BE49-F238E27FC236}">
                <a16:creationId xmlns:a16="http://schemas.microsoft.com/office/drawing/2014/main" id="{6F4F1684-EE2D-419B-9D6E-6617B1C18A9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" y="2226098"/>
            <a:ext cx="12191999" cy="1493491"/>
          </a:xfr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900"/>
              </a:spcAft>
              <a:buNone/>
              <a:defRPr sz="2400"/>
            </a:lvl1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7" name="follow us">
            <a:extLst>
              <a:ext uri="{FF2B5EF4-FFF2-40B4-BE49-F238E27FC236}">
                <a16:creationId xmlns:a16="http://schemas.microsoft.com/office/drawing/2014/main" id="{45487015-5153-4640-AB82-30B0797FB53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0" y="3901969"/>
            <a:ext cx="12192000" cy="640081"/>
          </a:xfr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8" name="Facebook">
            <a:extLst>
              <a:ext uri="{FF2B5EF4-FFF2-40B4-BE49-F238E27FC236}">
                <a16:creationId xmlns:a16="http://schemas.microsoft.com/office/drawing/2014/main" id="{D47437DB-276A-491E-9DED-5CE275B55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0" y="4737577"/>
            <a:ext cx="644285" cy="640080"/>
          </a:xfrm>
          <a:prstGeom prst="rect">
            <a:avLst/>
          </a:prstGeom>
        </p:spPr>
      </p:pic>
      <p:sp>
        <p:nvSpPr>
          <p:cNvPr id="11" name="Facebook handle">
            <a:extLst>
              <a:ext uri="{FF2B5EF4-FFF2-40B4-BE49-F238E27FC236}">
                <a16:creationId xmlns:a16="http://schemas.microsoft.com/office/drawing/2014/main" id="{582D491C-6C97-4EB7-9FC4-C09543B2B4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8902" y="5497665"/>
            <a:ext cx="1542361" cy="640080"/>
          </a:xfrm>
        </p:spPr>
        <p:txBody>
          <a:bodyPr rIns="0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Enter Facebook info</a:t>
            </a:r>
          </a:p>
        </p:txBody>
      </p:sp>
      <p:pic>
        <p:nvPicPr>
          <p:cNvPr id="9" name="Twitter">
            <a:extLst>
              <a:ext uri="{FF2B5EF4-FFF2-40B4-BE49-F238E27FC236}">
                <a16:creationId xmlns:a16="http://schemas.microsoft.com/office/drawing/2014/main" id="{0D9005C3-B95E-4B18-AAE7-E24BE519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24" y="4737577"/>
            <a:ext cx="638349" cy="640080"/>
          </a:xfrm>
          <a:prstGeom prst="rect">
            <a:avLst/>
          </a:prstGeom>
        </p:spPr>
      </p:pic>
      <p:sp>
        <p:nvSpPr>
          <p:cNvPr id="12" name="Twitter handle">
            <a:extLst>
              <a:ext uri="{FF2B5EF4-FFF2-40B4-BE49-F238E27FC236}">
                <a16:creationId xmlns:a16="http://schemas.microsoft.com/office/drawing/2014/main" id="{86493432-72F4-449E-B539-D1AA7F57D1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1767" y="5497667"/>
            <a:ext cx="1608463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Enter Twitter info</a:t>
            </a:r>
          </a:p>
        </p:txBody>
      </p:sp>
      <p:pic>
        <p:nvPicPr>
          <p:cNvPr id="10" name="Instagram">
            <a:extLst>
              <a:ext uri="{FF2B5EF4-FFF2-40B4-BE49-F238E27FC236}">
                <a16:creationId xmlns:a16="http://schemas.microsoft.com/office/drawing/2014/main" id="{378C0CF0-E836-4DD3-855C-BE5F54E6A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9776" y="4690799"/>
            <a:ext cx="734848" cy="733636"/>
          </a:xfrm>
          <a:prstGeom prst="rect">
            <a:avLst/>
          </a:prstGeom>
        </p:spPr>
      </p:pic>
      <p:sp>
        <p:nvSpPr>
          <p:cNvPr id="13" name="Instagram handle">
            <a:extLst>
              <a:ext uri="{FF2B5EF4-FFF2-40B4-BE49-F238E27FC236}">
                <a16:creationId xmlns:a16="http://schemas.microsoft.com/office/drawing/2014/main" id="{3B7466F7-8FB3-4D97-990A-262C144EE8E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82175" y="5497667"/>
            <a:ext cx="1608463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Enter Instagram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96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4CF2-96BC-4ED7-87C7-9D6684FBC9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037852"/>
            <a:ext cx="12191999" cy="1282447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FB07D-9D60-4B83-BCD7-C0D731814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" y="3654080"/>
            <a:ext cx="12191999" cy="2198080"/>
          </a:xfrm>
        </p:spPr>
        <p:txBody>
          <a:bodyPr/>
          <a:lstStyle>
            <a:lvl1pPr marL="0" indent="0" algn="ctr">
              <a:buNone/>
              <a:defRPr sz="21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Office Name</a:t>
            </a:r>
          </a:p>
          <a:p>
            <a:r>
              <a:rPr lang="en-US" dirty="0"/>
              <a:t>Division Name</a:t>
            </a:r>
          </a:p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4613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21" y="5869782"/>
            <a:ext cx="12111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92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E322-8E9A-479B-B269-4D91BEDF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F8C17-958A-4B16-9292-C247D34FA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300B1-029E-4E5B-9650-234023D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D62A-BBC8-4D69-BC3F-34BB26C26472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06003-677A-45E2-AE16-611CACE9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B7A6-4275-4759-8006-710E8934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07B4-DD15-4A32-9DF2-B6AD0072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48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AEF56-5357-4CFD-B503-FD5D22E3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8504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3B12E01-EEE8-414E-AC3B-33EF45A077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4132" y="1485885"/>
            <a:ext cx="6562725" cy="1032249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en-US"/>
              <a:t>Department or Office website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3F7AE-850B-4864-B80E-0BE8ADB84F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4132" y="2847529"/>
            <a:ext cx="6562725" cy="103224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Enter contact info such as phone number and email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AA1560F-907F-4C23-AB0E-E50F07A849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4619" y="4428882"/>
            <a:ext cx="2304487" cy="666750"/>
          </a:xfrm>
        </p:spPr>
        <p:txBody>
          <a:bodyPr>
            <a:normAutofit/>
          </a:bodyPr>
          <a:lstStyle>
            <a:lvl1pPr marL="0" indent="0" algn="ctr">
              <a:buNone/>
              <a:defRPr sz="2100" b="1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6" name="Facebook">
            <a:extLst>
              <a:ext uri="{FF2B5EF4-FFF2-40B4-BE49-F238E27FC236}">
                <a16:creationId xmlns:a16="http://schemas.microsoft.com/office/drawing/2014/main" id="{44C9F024-7D6B-4064-B434-76A1933BE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43" y="5372116"/>
            <a:ext cx="573024" cy="4269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4F8BCB-943B-4692-A224-F8A2437D78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4133" y="5906972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Facebook info</a:t>
            </a:r>
          </a:p>
        </p:txBody>
      </p:sp>
      <p:pic>
        <p:nvPicPr>
          <p:cNvPr id="7" name="Twitter">
            <a:extLst>
              <a:ext uri="{FF2B5EF4-FFF2-40B4-BE49-F238E27FC236}">
                <a16:creationId xmlns:a16="http://schemas.microsoft.com/office/drawing/2014/main" id="{1F1462B5-F1B0-4233-B989-C544B2B47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93" y="5365545"/>
            <a:ext cx="585216" cy="44010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8BACC9A-2948-4586-9ADE-AC08E52A63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9141" y="5906971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Twitter info</a:t>
            </a:r>
          </a:p>
        </p:txBody>
      </p:sp>
      <p:pic>
        <p:nvPicPr>
          <p:cNvPr id="8" name="Instagram">
            <a:extLst>
              <a:ext uri="{FF2B5EF4-FFF2-40B4-BE49-F238E27FC236}">
                <a16:creationId xmlns:a16="http://schemas.microsoft.com/office/drawing/2014/main" id="{22D2F588-6523-4556-88B5-99C95EE5E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90819" y="5334551"/>
            <a:ext cx="670560" cy="50209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81A18F7-3BD9-4CAA-9ADC-13EF99A4E3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08377" y="5906971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Instagram info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E1C24E-3AD8-45B3-85F6-8E92576D8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17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264C6-2DE2-4496-9BDD-E370398E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3650"/>
            <a:ext cx="12192000" cy="27263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DB5E-23D5-4641-84CD-18757E9E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4484"/>
            <a:ext cx="2743200" cy="365125"/>
          </a:xfrm>
        </p:spPr>
        <p:txBody>
          <a:bodyPr/>
          <a:lstStyle/>
          <a:p>
            <a:fld id="{063B872D-3AE9-4542-A461-B751CD6BB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27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DD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8A"/>
              </a:buClr>
              <a:buSzPts val="6000"/>
              <a:buFont typeface="Arial Narrow"/>
              <a:buNone/>
              <a:defRPr sz="6000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28A"/>
              </a:buClr>
              <a:buSzPts val="2400"/>
              <a:buNone/>
              <a:defRPr sz="2400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428A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2002" y="129445"/>
            <a:ext cx="4387197" cy="136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033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2765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aphicFrame>
        <p:nvGraphicFramePr>
          <p:cNvPr id="2" name="Google Shape;113;p3">
            <a:extLst>
              <a:ext uri="{FF2B5EF4-FFF2-40B4-BE49-F238E27FC236}">
                <a16:creationId xmlns:a16="http://schemas.microsoft.com/office/drawing/2014/main" id="{7F881F83-94C8-1BFF-C022-C59354FC886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33356697"/>
              </p:ext>
            </p:extLst>
          </p:nvPr>
        </p:nvGraphicFramePr>
        <p:xfrm>
          <a:off x="2246538" y="2043915"/>
          <a:ext cx="7813225" cy="32613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91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8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 dirty="0">
                          <a:solidFill>
                            <a:schemeClr val="bg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NJASK – 2010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lang="en-US" sz="2800" b="1" u="none" strike="noStrike" cap="none" dirty="0">
                        <a:solidFill>
                          <a:schemeClr val="bg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>
                          <a:solidFill>
                            <a:schemeClr val="bg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Math</a:t>
                      </a:r>
                      <a:endParaRPr lang="en-US" sz="14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bg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29.11%</a:t>
                      </a:r>
                      <a:r>
                        <a:rPr lang="en-US" sz="2800" b="1" u="none" strike="noStrike" cap="none" dirty="0">
                          <a:solidFill>
                            <a:schemeClr val="bg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bg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Proficient</a:t>
                      </a:r>
                      <a:endParaRPr lang="en-US" sz="1400" u="none" strike="noStrike" cap="none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chemeClr val="bg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chemeClr val="bg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>
                          <a:solidFill>
                            <a:schemeClr val="bg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ELA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bg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32.3% 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bg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Proficient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chemeClr val="bg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3737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8828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0" name="Google Shape;5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4948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566933" y="554200"/>
            <a:ext cx="11062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41900" y="2409100"/>
            <a:ext cx="11062400" cy="2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9651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264C6-2DE2-4496-9BDD-E370398E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3650"/>
            <a:ext cx="12192000" cy="27263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DB5E-23D5-4641-84CD-18757E9E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4484"/>
            <a:ext cx="2743200" cy="365125"/>
          </a:xfrm>
        </p:spPr>
        <p:txBody>
          <a:bodyPr/>
          <a:lstStyle/>
          <a:p>
            <a:fld id="{063B872D-3AE9-4542-A461-B751CD6BB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2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CF06-8C59-4736-BBD8-2485DEAC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28" y="365126"/>
            <a:ext cx="11497901" cy="11561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8CC3-A211-4170-8256-D1B0621F9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5925" y="1949730"/>
            <a:ext cx="518160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0C559-C4BB-47B0-B05B-0B773EDAB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1337" y="1947083"/>
            <a:ext cx="5332491" cy="4428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AFC33AE-4ECE-4672-952F-953EEFA01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1981"/>
            <a:ext cx="2743200" cy="3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/>
              <a:t>New Jersey Department of Education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06CBD-4E0B-4DF9-B7F5-4AE152EA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45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4CF2-96BC-4ED7-87C7-9D6684FBC9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037850"/>
            <a:ext cx="12191999" cy="1282447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FB07D-9D60-4B83-BCD7-C0D731814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654080"/>
            <a:ext cx="12191998" cy="2198080"/>
          </a:xfrm>
        </p:spPr>
        <p:txBody>
          <a:bodyPr/>
          <a:lstStyle>
            <a:lvl1pPr marL="0" indent="0" algn="ctr">
              <a:buNone/>
              <a:defRPr sz="2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Office Name</a:t>
            </a:r>
          </a:p>
          <a:p>
            <a:r>
              <a:rPr lang="en-US" dirty="0"/>
              <a:t>Division Name</a:t>
            </a:r>
          </a:p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31881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E322-8E9A-479B-B269-4D91BEDF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F8C17-958A-4B16-9292-C247D34FA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300B1-029E-4E5B-9650-234023D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D62A-BBC8-4D69-BC3F-34BB26C26472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06003-677A-45E2-AE16-611CACE9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B7A6-4275-4759-8006-710E8934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07B4-DD15-4A32-9DF2-B6AD00727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21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264C6-2DE2-4496-9BDD-E370398E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3650"/>
            <a:ext cx="12192000" cy="27263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DB5E-23D5-4641-84CD-18757E9E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4482"/>
            <a:ext cx="2743200" cy="365125"/>
          </a:xfrm>
        </p:spPr>
        <p:txBody>
          <a:bodyPr/>
          <a:lstStyle/>
          <a:p>
            <a:fld id="{063B872D-3AE9-4542-A461-B751CD6BB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01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B6A3B-3BF1-49BB-A418-D9BD7963E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11849100" cy="480377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53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ntent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30627"/>
            <a:ext cx="11890272" cy="222697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3735253"/>
            <a:ext cx="11890272" cy="222697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98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_Content_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FE7420B2-557E-48EE-B2B6-06D64A51825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6291" y="1138548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962460"/>
            <a:ext cx="11890272" cy="1433759"/>
          </a:xfrm>
        </p:spPr>
        <p:txBody>
          <a:bodyPr rIns="9144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B7E127-F1D4-487E-A15F-845BF8F6D64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6290" y="3603812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4439797"/>
            <a:ext cx="11890272" cy="1522429"/>
          </a:xfrm>
        </p:spPr>
        <p:txBody>
          <a:bodyPr rIns="9144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91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0" y="1429017"/>
            <a:ext cx="5843530" cy="4498057"/>
          </a:xfrm>
        </p:spPr>
        <p:txBody>
          <a:bodyPr rIns="640080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70591A-C582-4B0B-95C3-1CEE6E7FEE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1429016"/>
            <a:ext cx="5843530" cy="4498057"/>
          </a:xfrm>
        </p:spPr>
        <p:txBody>
          <a:bodyPr rIns="640080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629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0" y="1429017"/>
            <a:ext cx="3800820" cy="4498057"/>
          </a:xfrm>
        </p:spPr>
        <p:txBody>
          <a:bodyPr rIns="45720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A358F9-FDAB-435E-8C1A-4A738B05E0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95590" y="1429017"/>
            <a:ext cx="3800820" cy="4498057"/>
          </a:xfrm>
        </p:spPr>
        <p:txBody>
          <a:bodyPr rIns="45720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ACFA113-9FF8-4E58-B951-B3F0EC9E1F7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14912" y="1431790"/>
            <a:ext cx="3800820" cy="4498057"/>
          </a:xfrm>
        </p:spPr>
        <p:txBody>
          <a:bodyPr rIns="82296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63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3910-36C0-4247-AA8F-0AE4EEC9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430" y="380196"/>
            <a:ext cx="10128421" cy="7699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555F8427-E9CA-49E6-8AE9-ED1BDBD13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064" y="1449806"/>
            <a:ext cx="587639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321AB6E-4445-4BB1-B9FB-988FE3FCB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064" y="2273718"/>
            <a:ext cx="5876389" cy="366437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337800-272E-4187-948E-AB6D00DF71A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45878" y="1450895"/>
            <a:ext cx="587639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90EC0F-BFAC-421B-8701-663D6C38BD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45878" y="2274806"/>
            <a:ext cx="5876389" cy="366328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FAFC8-95D4-42F6-A237-AD9B38EF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15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8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_Simp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CF06-8C59-4736-BBD8-2485DEAC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01" y="365126"/>
            <a:ext cx="11823827" cy="1114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51658A7-B92F-45A2-B638-36B423473E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5803" y="1825624"/>
            <a:ext cx="5690856" cy="4502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0C559-C4BB-47B0-B05B-0B773EDAB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8772" y="1825625"/>
            <a:ext cx="5690856" cy="4502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5D68219-6CB5-460D-B65B-7133D9814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2776"/>
            <a:ext cx="2743200" cy="34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/>
              <a:t>New Jersey Department of Education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06CBD-4E0B-4DF9-B7F5-4AE152EA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79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E23E6-6A2F-4EBB-BAA3-780723750E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9319" y="1228725"/>
            <a:ext cx="11839480" cy="671793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E4A04F-CC4A-4D65-ADD6-100415BF7610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149319" y="2073275"/>
            <a:ext cx="11863293" cy="3806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0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Graph Placeholder">
            <a:extLst>
              <a:ext uri="{FF2B5EF4-FFF2-40B4-BE49-F238E27FC236}">
                <a16:creationId xmlns:a16="http://schemas.microsoft.com/office/drawing/2014/main" id="{77EA46B5-DFD9-4CBD-916B-41252B3634A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3219" y="1277938"/>
            <a:ext cx="11864631" cy="4682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76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912" y="1520826"/>
            <a:ext cx="10642294" cy="43842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310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0460" y="1520826"/>
            <a:ext cx="9808557" cy="36877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D6D3F22-3F6B-483B-8748-C40C66468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460" y="5457471"/>
            <a:ext cx="9808556" cy="5508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616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4" y="1226582"/>
            <a:ext cx="5563517" cy="46894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1"/>
            <a:ext cx="5930746" cy="46894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76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4" y="1226582"/>
            <a:ext cx="5563517" cy="41571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DDE2DB-6549-448D-B8B8-EC5750411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" y="5457825"/>
            <a:ext cx="5564188" cy="550863"/>
          </a:xfrm>
        </p:spPr>
        <p:txBody>
          <a:bodyPr rIns="9144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1"/>
            <a:ext cx="5930746" cy="46894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992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73DB-711C-4569-B5D6-110AE7AF3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068" y="1289225"/>
            <a:ext cx="11853863" cy="962407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20456" y="2382516"/>
            <a:ext cx="8831483" cy="35115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35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website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256859"/>
            <a:ext cx="12192000" cy="1125287"/>
          </a:xfrm>
        </p:spPr>
        <p:txBody>
          <a:bodyPr rIns="91440">
            <a:normAutofit/>
          </a:bodyPr>
          <a:lstStyle>
            <a:lvl1pPr marL="0" indent="0" algn="ctr">
              <a:spcBef>
                <a:spcPts val="0"/>
              </a:spcBef>
              <a:buNone/>
              <a:defRPr sz="3200"/>
            </a:lvl1pPr>
          </a:lstStyle>
          <a:p>
            <a:pPr lvl="0"/>
            <a:r>
              <a:rPr lang="en-US" dirty="0"/>
              <a:t>Department or Office Webpage</a:t>
            </a:r>
          </a:p>
        </p:txBody>
      </p:sp>
      <p:sp>
        <p:nvSpPr>
          <p:cNvPr id="5" name="contact info">
            <a:extLst>
              <a:ext uri="{FF2B5EF4-FFF2-40B4-BE49-F238E27FC236}">
                <a16:creationId xmlns:a16="http://schemas.microsoft.com/office/drawing/2014/main" id="{6F4F1684-EE2D-419B-9D6E-6617B1C18A9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-1" y="2638552"/>
            <a:ext cx="12191999" cy="1239312"/>
          </a:xfrm>
        </p:spPr>
        <p:txBody>
          <a:bodyPr rIns="91440">
            <a:normAutofit/>
          </a:bodyPr>
          <a:lstStyle>
            <a:lvl1pPr marL="0" indent="0" algn="ctr">
              <a:spcBef>
                <a:spcPts val="0"/>
              </a:spcBef>
              <a:buNone/>
              <a:defRPr sz="3200"/>
            </a:lvl1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7" name="follow us">
            <a:extLst>
              <a:ext uri="{FF2B5EF4-FFF2-40B4-BE49-F238E27FC236}">
                <a16:creationId xmlns:a16="http://schemas.microsoft.com/office/drawing/2014/main" id="{45487015-5153-4640-AB82-30B0797FB53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0" y="3997872"/>
            <a:ext cx="12192000" cy="640081"/>
          </a:xfr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Facebook handle">
            <a:extLst>
              <a:ext uri="{FF2B5EF4-FFF2-40B4-BE49-F238E27FC236}">
                <a16:creationId xmlns:a16="http://schemas.microsoft.com/office/drawing/2014/main" id="{582D491C-6C97-4EB7-9FC4-C09543B2B4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8901" y="5497665"/>
            <a:ext cx="1542361" cy="640080"/>
          </a:xfrm>
        </p:spPr>
        <p:txBody>
          <a:bodyPr rIns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Facebook info</a:t>
            </a:r>
          </a:p>
        </p:txBody>
      </p:sp>
      <p:sp>
        <p:nvSpPr>
          <p:cNvPr id="12" name="Twitter handle">
            <a:extLst>
              <a:ext uri="{FF2B5EF4-FFF2-40B4-BE49-F238E27FC236}">
                <a16:creationId xmlns:a16="http://schemas.microsoft.com/office/drawing/2014/main" id="{86493432-72F4-449E-B539-D1AA7F57D1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1766" y="5497665"/>
            <a:ext cx="1608463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Twitter info</a:t>
            </a:r>
          </a:p>
        </p:txBody>
      </p:sp>
      <p:pic>
        <p:nvPicPr>
          <p:cNvPr id="8" name="Facebook">
            <a:extLst>
              <a:ext uri="{FF2B5EF4-FFF2-40B4-BE49-F238E27FC236}">
                <a16:creationId xmlns:a16="http://schemas.microsoft.com/office/drawing/2014/main" id="{D47437DB-276A-491E-9DED-5CE275B55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0" y="4737577"/>
            <a:ext cx="644285" cy="640080"/>
          </a:xfrm>
          <a:prstGeom prst="rect">
            <a:avLst/>
          </a:prstGeom>
        </p:spPr>
      </p:pic>
      <p:pic>
        <p:nvPicPr>
          <p:cNvPr id="9" name="Twitter">
            <a:extLst>
              <a:ext uri="{FF2B5EF4-FFF2-40B4-BE49-F238E27FC236}">
                <a16:creationId xmlns:a16="http://schemas.microsoft.com/office/drawing/2014/main" id="{0D9005C3-B95E-4B18-AAE7-E24BE519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23" y="4737577"/>
            <a:ext cx="638349" cy="640080"/>
          </a:xfrm>
          <a:prstGeom prst="rect">
            <a:avLst/>
          </a:prstGeom>
        </p:spPr>
      </p:pic>
      <p:pic>
        <p:nvPicPr>
          <p:cNvPr id="10" name="Instagram">
            <a:extLst>
              <a:ext uri="{FF2B5EF4-FFF2-40B4-BE49-F238E27FC236}">
                <a16:creationId xmlns:a16="http://schemas.microsoft.com/office/drawing/2014/main" id="{378C0CF0-E836-4DD3-855C-BE5F54E6A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9776" y="4690799"/>
            <a:ext cx="734848" cy="733636"/>
          </a:xfrm>
          <a:prstGeom prst="rect">
            <a:avLst/>
          </a:prstGeom>
        </p:spPr>
      </p:pic>
      <p:sp>
        <p:nvSpPr>
          <p:cNvPr id="13" name="Instagram handle">
            <a:extLst>
              <a:ext uri="{FF2B5EF4-FFF2-40B4-BE49-F238E27FC236}">
                <a16:creationId xmlns:a16="http://schemas.microsoft.com/office/drawing/2014/main" id="{3B7466F7-8FB3-4D97-990A-262C144EE8E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82175" y="5497665"/>
            <a:ext cx="1608462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Instagram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0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B6A3B-3BF1-49BB-A418-D9BD7963E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11849100" cy="480377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641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ntent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30627"/>
            <a:ext cx="11890272" cy="222697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3735253"/>
            <a:ext cx="11890272" cy="222697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0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Content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CF06-8C59-4736-BBD8-2485DEAC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5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8CC3-A211-4170-8256-D1B0621F9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95323"/>
            <a:ext cx="10515600" cy="1455457"/>
          </a:xfrm>
        </p:spPr>
        <p:txBody>
          <a:bodyPr/>
          <a:lstStyle>
            <a:lvl3pPr marL="685783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DE64AC-8446-4C9F-B063-00502FAAD8B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982421"/>
            <a:ext cx="10515600" cy="1559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12DEFC-B4BA-44CD-9676-AA10C89DD9E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199" y="4688393"/>
            <a:ext cx="10515600" cy="1730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075FB28-1637-4D36-BC87-9A87C854B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1981"/>
            <a:ext cx="2743200" cy="3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/>
              <a:t>New Jersey Department of Education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06CBD-4E0B-4DF9-B7F5-4AE152EA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767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_Content_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FE7420B2-557E-48EE-B2B6-06D64A51825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6291" y="1138548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962460"/>
            <a:ext cx="11890272" cy="1433759"/>
          </a:xfrm>
        </p:spPr>
        <p:txBody>
          <a:bodyPr rIns="9144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B7E127-F1D4-487E-A15F-845BF8F6D64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6290" y="3603812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4439797"/>
            <a:ext cx="11890272" cy="1522429"/>
          </a:xfrm>
        </p:spPr>
        <p:txBody>
          <a:bodyPr rIns="9144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13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0" y="1429017"/>
            <a:ext cx="5843530" cy="4498057"/>
          </a:xfrm>
        </p:spPr>
        <p:txBody>
          <a:bodyPr rIns="640080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70591A-C582-4B0B-95C3-1CEE6E7FEE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1429016"/>
            <a:ext cx="5843530" cy="4498057"/>
          </a:xfrm>
        </p:spPr>
        <p:txBody>
          <a:bodyPr rIns="640080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923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0" y="1429017"/>
            <a:ext cx="3800820" cy="4498057"/>
          </a:xfrm>
        </p:spPr>
        <p:txBody>
          <a:bodyPr rIns="45720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A358F9-FDAB-435E-8C1A-4A738B05E0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95590" y="1429017"/>
            <a:ext cx="3800820" cy="4498057"/>
          </a:xfrm>
        </p:spPr>
        <p:txBody>
          <a:bodyPr rIns="45720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ACFA113-9FF8-4E58-B951-B3F0EC9E1F7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14912" y="1431790"/>
            <a:ext cx="3800820" cy="4498057"/>
          </a:xfrm>
        </p:spPr>
        <p:txBody>
          <a:bodyPr rIns="82296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64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3910-36C0-4247-AA8F-0AE4EEC9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430" y="380196"/>
            <a:ext cx="10128421" cy="7699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555F8427-E9CA-49E6-8AE9-ED1BDBD13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064" y="1449806"/>
            <a:ext cx="587639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321AB6E-4445-4BB1-B9FB-988FE3FCB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064" y="2273718"/>
            <a:ext cx="5876389" cy="366437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337800-272E-4187-948E-AB6D00DF71A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45878" y="1450895"/>
            <a:ext cx="587639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90EC0F-BFAC-421B-8701-663D6C38BD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45878" y="2274806"/>
            <a:ext cx="5876389" cy="366328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FAFC8-95D4-42F6-A237-AD9B38EF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69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E23E6-6A2F-4EBB-BAA3-780723750E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9319" y="1228725"/>
            <a:ext cx="11839480" cy="671793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E4A04F-CC4A-4D65-ADD6-100415BF7610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149319" y="2073275"/>
            <a:ext cx="11863293" cy="3806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5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Graph Placeholder">
            <a:extLst>
              <a:ext uri="{FF2B5EF4-FFF2-40B4-BE49-F238E27FC236}">
                <a16:creationId xmlns:a16="http://schemas.microsoft.com/office/drawing/2014/main" id="{77EA46B5-DFD9-4CBD-916B-41252B3634A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3219" y="1277938"/>
            <a:ext cx="11864631" cy="4682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40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912" y="1520826"/>
            <a:ext cx="10642294" cy="43842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792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73DB-711C-4569-B5D6-110AE7AF3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100" y="1277651"/>
            <a:ext cx="11853863" cy="76575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75657" y="2341622"/>
            <a:ext cx="10255262" cy="36173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009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0460" y="1520826"/>
            <a:ext cx="9808557" cy="36877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D6D3F22-3F6B-483B-8748-C40C66468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460" y="5457471"/>
            <a:ext cx="9808556" cy="550863"/>
          </a:xfrm>
        </p:spPr>
        <p:txBody>
          <a:bodyPr rIns="9144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482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4" y="1226582"/>
            <a:ext cx="5563517" cy="46894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1"/>
            <a:ext cx="5930746" cy="46894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34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1525-BAE3-4CAF-89D0-D1DDCA75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85" y="365131"/>
            <a:ext cx="11775547" cy="9566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3838D-6D5E-455C-85DF-54B77EE55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90" y="1681163"/>
            <a:ext cx="371192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232FF-A555-45CC-B407-62C42702E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289" y="2714852"/>
            <a:ext cx="3711921" cy="37599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8CE72F5-9482-4892-B297-66B046D1883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17001" y="1681163"/>
            <a:ext cx="371192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E002FDA-A44A-49A4-B8AD-5FCC148F38D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17000" y="2714852"/>
            <a:ext cx="3711921" cy="37599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72FEC1F-4E70-4D85-97CB-F7EC7CC2C1B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80917" y="1681163"/>
            <a:ext cx="371192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368F3C8-0878-4191-A15F-07E1E0A6567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80916" y="2714852"/>
            <a:ext cx="3711921" cy="37599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3215870-12E3-4980-93AD-8DC70E11A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1981"/>
            <a:ext cx="2743200" cy="3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/>
              <a:t>New Jersey Department of Education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256F76-59C6-41DD-B216-886CAB45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563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4" y="1226582"/>
            <a:ext cx="5563517" cy="41571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DDE2DB-6549-448D-B8B8-EC5750411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" y="5457825"/>
            <a:ext cx="5564188" cy="550863"/>
          </a:xfrm>
        </p:spPr>
        <p:txBody>
          <a:bodyPr rIns="9144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1"/>
            <a:ext cx="5930746" cy="46894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845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website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256859"/>
            <a:ext cx="12192000" cy="747579"/>
          </a:xfrm>
        </p:spPr>
        <p:txBody>
          <a:bodyPr lIns="0" rIns="91440">
            <a:normAutofit/>
          </a:bodyPr>
          <a:lstStyle>
            <a:lvl1pPr marL="0" indent="0" algn="ctr">
              <a:spcBef>
                <a:spcPts val="0"/>
              </a:spcBef>
              <a:buNone/>
              <a:defRPr sz="3200"/>
            </a:lvl1pPr>
          </a:lstStyle>
          <a:p>
            <a:pPr lvl="0"/>
            <a:r>
              <a:rPr lang="en-US" dirty="0"/>
              <a:t>Department or Office Webpage</a:t>
            </a:r>
          </a:p>
        </p:txBody>
      </p:sp>
      <p:sp>
        <p:nvSpPr>
          <p:cNvPr id="5" name="contact info">
            <a:extLst>
              <a:ext uri="{FF2B5EF4-FFF2-40B4-BE49-F238E27FC236}">
                <a16:creationId xmlns:a16="http://schemas.microsoft.com/office/drawing/2014/main" id="{6F4F1684-EE2D-419B-9D6E-6617B1C18A9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-1" y="2226096"/>
            <a:ext cx="12191999" cy="1493491"/>
          </a:xfr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None/>
              <a:defRPr sz="3200"/>
            </a:lvl1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7" name="follow us">
            <a:extLst>
              <a:ext uri="{FF2B5EF4-FFF2-40B4-BE49-F238E27FC236}">
                <a16:creationId xmlns:a16="http://schemas.microsoft.com/office/drawing/2014/main" id="{45487015-5153-4640-AB82-30B0797FB53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0" y="3901967"/>
            <a:ext cx="12192000" cy="640081"/>
          </a:xfr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8" name="Facebook">
            <a:extLst>
              <a:ext uri="{FF2B5EF4-FFF2-40B4-BE49-F238E27FC236}">
                <a16:creationId xmlns:a16="http://schemas.microsoft.com/office/drawing/2014/main" id="{D47437DB-276A-491E-9DED-5CE275B55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0" y="4737577"/>
            <a:ext cx="644285" cy="640080"/>
          </a:xfrm>
          <a:prstGeom prst="rect">
            <a:avLst/>
          </a:prstGeom>
        </p:spPr>
      </p:pic>
      <p:sp>
        <p:nvSpPr>
          <p:cNvPr id="11" name="Facebook handle">
            <a:extLst>
              <a:ext uri="{FF2B5EF4-FFF2-40B4-BE49-F238E27FC236}">
                <a16:creationId xmlns:a16="http://schemas.microsoft.com/office/drawing/2014/main" id="{582D491C-6C97-4EB7-9FC4-C09543B2B4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8901" y="5497665"/>
            <a:ext cx="1542361" cy="640080"/>
          </a:xfrm>
        </p:spPr>
        <p:txBody>
          <a:bodyPr rIns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Facebook info</a:t>
            </a:r>
          </a:p>
        </p:txBody>
      </p:sp>
      <p:pic>
        <p:nvPicPr>
          <p:cNvPr id="9" name="Twitter">
            <a:extLst>
              <a:ext uri="{FF2B5EF4-FFF2-40B4-BE49-F238E27FC236}">
                <a16:creationId xmlns:a16="http://schemas.microsoft.com/office/drawing/2014/main" id="{0D9005C3-B95E-4B18-AAE7-E24BE519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23" y="4737577"/>
            <a:ext cx="638349" cy="640080"/>
          </a:xfrm>
          <a:prstGeom prst="rect">
            <a:avLst/>
          </a:prstGeom>
        </p:spPr>
      </p:pic>
      <p:sp>
        <p:nvSpPr>
          <p:cNvPr id="12" name="Twitter handle">
            <a:extLst>
              <a:ext uri="{FF2B5EF4-FFF2-40B4-BE49-F238E27FC236}">
                <a16:creationId xmlns:a16="http://schemas.microsoft.com/office/drawing/2014/main" id="{86493432-72F4-449E-B539-D1AA7F57D1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1766" y="5497665"/>
            <a:ext cx="1608463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Twitter info</a:t>
            </a:r>
          </a:p>
        </p:txBody>
      </p:sp>
      <p:pic>
        <p:nvPicPr>
          <p:cNvPr id="10" name="Instagram">
            <a:extLst>
              <a:ext uri="{FF2B5EF4-FFF2-40B4-BE49-F238E27FC236}">
                <a16:creationId xmlns:a16="http://schemas.microsoft.com/office/drawing/2014/main" id="{378C0CF0-E836-4DD3-855C-BE5F54E6A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9776" y="4690799"/>
            <a:ext cx="734848" cy="733636"/>
          </a:xfrm>
          <a:prstGeom prst="rect">
            <a:avLst/>
          </a:prstGeom>
        </p:spPr>
      </p:pic>
      <p:sp>
        <p:nvSpPr>
          <p:cNvPr id="13" name="Instagram handle">
            <a:extLst>
              <a:ext uri="{FF2B5EF4-FFF2-40B4-BE49-F238E27FC236}">
                <a16:creationId xmlns:a16="http://schemas.microsoft.com/office/drawing/2014/main" id="{3B7466F7-8FB3-4D97-990A-262C144EE8E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82175" y="5497665"/>
            <a:ext cx="1608462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Instagram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6634-5182-4FAC-BD8F-9AB169FD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24" y="535130"/>
            <a:ext cx="1149775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CEA20-19E1-4E9F-AC98-2B0F1B897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1981"/>
            <a:ext cx="2743200" cy="3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/>
              <a:t>New Jersey Department of Education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18389-EFEF-429F-89FB-752FEA4C6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7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AEF56-5357-4CFD-B503-FD5D22E3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8504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3B12E01-EEE8-414E-AC3B-33EF45A077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4132" y="1485885"/>
            <a:ext cx="6562725" cy="1032249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en-US"/>
              <a:t>Department or Office website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3F7AE-850B-4864-B80E-0BE8ADB84F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4132" y="2847529"/>
            <a:ext cx="6562725" cy="103224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Enter contact info such as phone number and email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AA1560F-907F-4C23-AB0E-E50F07A849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4619" y="4428882"/>
            <a:ext cx="2304487" cy="666750"/>
          </a:xfrm>
        </p:spPr>
        <p:txBody>
          <a:bodyPr>
            <a:normAutofit/>
          </a:bodyPr>
          <a:lstStyle>
            <a:lvl1pPr marL="0" indent="0" algn="ctr">
              <a:buNone/>
              <a:defRPr sz="2100" b="1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6" name="Facebook">
            <a:extLst>
              <a:ext uri="{FF2B5EF4-FFF2-40B4-BE49-F238E27FC236}">
                <a16:creationId xmlns:a16="http://schemas.microsoft.com/office/drawing/2014/main" id="{44C9F024-7D6B-4064-B434-76A1933BE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43" y="5372116"/>
            <a:ext cx="573024" cy="4269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4F8BCB-943B-4692-A224-F8A2437D78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4133" y="5906972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Facebook info</a:t>
            </a:r>
          </a:p>
        </p:txBody>
      </p:sp>
      <p:pic>
        <p:nvPicPr>
          <p:cNvPr id="7" name="Twitter">
            <a:extLst>
              <a:ext uri="{FF2B5EF4-FFF2-40B4-BE49-F238E27FC236}">
                <a16:creationId xmlns:a16="http://schemas.microsoft.com/office/drawing/2014/main" id="{1F1462B5-F1B0-4233-B989-C544B2B47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93" y="5365545"/>
            <a:ext cx="585216" cy="44010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8BACC9A-2948-4586-9ADE-AC08E52A63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9141" y="5906971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Twitter info</a:t>
            </a:r>
          </a:p>
        </p:txBody>
      </p:sp>
      <p:pic>
        <p:nvPicPr>
          <p:cNvPr id="8" name="Instagram">
            <a:extLst>
              <a:ext uri="{FF2B5EF4-FFF2-40B4-BE49-F238E27FC236}">
                <a16:creationId xmlns:a16="http://schemas.microsoft.com/office/drawing/2014/main" id="{22D2F588-6523-4556-88B5-99C95EE5E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90819" y="5334551"/>
            <a:ext cx="670560" cy="50209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81A18F7-3BD9-4CAA-9ADC-13EF99A4E3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08377" y="5906971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Instagram info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E1C24E-3AD8-45B3-85F6-8E92576D8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2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: New Jersey Department of Education.">
            <a:extLst>
              <a:ext uri="{FF2B5EF4-FFF2-40B4-BE49-F238E27FC236}">
                <a16:creationId xmlns:a16="http://schemas.microsoft.com/office/drawing/2014/main" id="{CF96DE2C-7117-450B-9505-73F2CC7674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0" y="-5897"/>
            <a:ext cx="12081831" cy="255118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ABD99-43FC-48BD-956C-54F53064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69" y="1825625"/>
            <a:ext cx="11788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use this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D58F0D-AFBC-4C02-86EC-5B2665C19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"/>
            <a:ext cx="12192000" cy="309467"/>
          </a:xfrm>
          <a:prstGeom prst="rect">
            <a:avLst/>
          </a:prstGeom>
          <a:solidFill>
            <a:srgbClr val="104E72"/>
          </a:solidFill>
          <a:ln>
            <a:solidFill>
              <a:srgbClr val="104E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0364AC-974D-4ED3-911B-729A27C7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77834"/>
            <a:ext cx="12192000" cy="280166"/>
          </a:xfrm>
          <a:prstGeom prst="rect">
            <a:avLst/>
          </a:prstGeom>
          <a:solidFill>
            <a:srgbClr val="104E72"/>
          </a:solidFill>
          <a:ln>
            <a:solidFill>
              <a:srgbClr val="104E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5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2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69" r:id="rId10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5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8000"/>
        </a:lnSpc>
        <a:spcBef>
          <a:spcPts val="750"/>
        </a:spcBef>
        <a:spcAft>
          <a:spcPts val="1050"/>
        </a:spcAft>
        <a:buFont typeface="Arial" panose="020B0604020202020204" pitchFamily="34" charset="0"/>
        <a:buNone/>
        <a:defRPr sz="33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6D1C8D-2804-489C-86CC-F70D29F927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162883"/>
            <a:ext cx="11893320" cy="16306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D6E93-3D36-4693-94CF-5E08B138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2" y="378898"/>
            <a:ext cx="10096959" cy="74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88CE7-0338-4DCA-9309-6257DC1AB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92" y="1430628"/>
            <a:ext cx="11890272" cy="4507465"/>
          </a:xfrm>
          <a:prstGeom prst="rect">
            <a:avLst/>
          </a:prstGeom>
        </p:spPr>
        <p:txBody>
          <a:bodyPr vert="horz" lIns="91440" tIns="45720" rIns="82296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5DAC51-AACD-4066-8BD6-6F7BF018F00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6050987"/>
            <a:ext cx="11890272" cy="7680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98713-19FC-43BC-8C7D-F7EE3202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7719" y="62571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6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52" r:id="rId2"/>
    <p:sldLayoutId id="2147483753" r:id="rId3"/>
    <p:sldLayoutId id="2147483754" r:id="rId4"/>
    <p:sldLayoutId id="2147483756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9" r:id="rId21"/>
    <p:sldLayoutId id="2147483745" r:id="rId22"/>
    <p:sldLayoutId id="2147483746" r:id="rId23"/>
    <p:sldLayoutId id="2147483747" r:id="rId24"/>
    <p:sldLayoutId id="2147483755" r:id="rId25"/>
    <p:sldLayoutId id="2147483748" r:id="rId26"/>
    <p:sldLayoutId id="2147483750" r:id="rId27"/>
    <p:sldLayoutId id="2147483751" r:id="rId2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75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8000"/>
        </a:lnSpc>
        <a:spcBef>
          <a:spcPts val="750"/>
        </a:spcBef>
        <a:spcAft>
          <a:spcPts val="105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0367D-4F1F-4D06-9551-9D120A83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40" y="365127"/>
            <a:ext cx="118902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A9155-9D6F-4818-A1EA-81ACC0306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40" y="1825627"/>
            <a:ext cx="11890272" cy="4122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CC72A4-5CFF-4D23-9567-642F33528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6050987"/>
            <a:ext cx="11890272" cy="7680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45371-22E5-41E2-9C10-6B0FADA84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5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063B872D-3AE9-4542-A461-B751CD6BB8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7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8000"/>
        </a:lnSpc>
        <a:spcBef>
          <a:spcPts val="750"/>
        </a:spcBef>
        <a:spcAft>
          <a:spcPts val="105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8000"/>
        </a:lnSpc>
        <a:spcBef>
          <a:spcPts val="0"/>
        </a:spcBef>
        <a:spcAft>
          <a:spcPts val="10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: New Jersey Department of Education.">
            <a:extLst>
              <a:ext uri="{FF2B5EF4-FFF2-40B4-BE49-F238E27FC236}">
                <a16:creationId xmlns:a16="http://schemas.microsoft.com/office/drawing/2014/main" id="{CF96DE2C-7117-450B-9505-73F2CC767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" y="-5897"/>
            <a:ext cx="12081830" cy="255118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ABD99-43FC-48BD-956C-54F53064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69" y="1825625"/>
            <a:ext cx="11788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use this layout</a:t>
            </a:r>
          </a:p>
        </p:txBody>
      </p:sp>
    </p:spTree>
    <p:extLst>
      <p:ext uri="{BB962C8B-B14F-4D97-AF65-F5344CB8AC3E}">
        <p14:creationId xmlns:p14="http://schemas.microsoft.com/office/powerpoint/2010/main" val="375596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44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6D1C8D-2804-489C-86CC-F70D29F9273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162881"/>
            <a:ext cx="11893320" cy="16306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D6E93-3D36-4693-94CF-5E08B138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0096959" cy="74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88CE7-0338-4DCA-9309-6257DC1AB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92" y="1430626"/>
            <a:ext cx="11890272" cy="4507465"/>
          </a:xfrm>
          <a:prstGeom prst="rect">
            <a:avLst/>
          </a:prstGeom>
        </p:spPr>
        <p:txBody>
          <a:bodyPr vert="horz" lIns="91440" tIns="45720" rIns="82296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5DAC51-AACD-4066-8BD6-6F7BF018F00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6050987"/>
            <a:ext cx="11890272" cy="7680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98713-19FC-43BC-8C7D-F7EE3202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7719" y="62571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0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6D1C8D-2804-489C-86CC-F70D29F927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162881"/>
            <a:ext cx="11893320" cy="16306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D6E93-3D36-4693-94CF-5E08B138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0096959" cy="74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88CE7-0338-4DCA-9309-6257DC1AB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92" y="1430626"/>
            <a:ext cx="11890272" cy="4507465"/>
          </a:xfrm>
          <a:prstGeom prst="rect">
            <a:avLst/>
          </a:prstGeom>
        </p:spPr>
        <p:txBody>
          <a:bodyPr vert="horz" lIns="91440" tIns="45720" rIns="82296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5DAC51-AACD-4066-8BD6-6F7BF018F00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6050987"/>
            <a:ext cx="11890272" cy="7680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98713-19FC-43BC-8C7D-F7EE3202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7719" y="62571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0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../nj.gov/education" TargetMode="External"/><Relationship Id="rId7" Type="http://schemas.openxmlformats.org/officeDocument/2006/relationships/hyperlink" Target="https://www.instagram.com/newjerseydo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witter.com/NewJerseyDOE" TargetMode="External"/><Relationship Id="rId5" Type="http://schemas.openxmlformats.org/officeDocument/2006/relationships/hyperlink" Target="https://www.facebook.com/njdeptofed/" TargetMode="External"/><Relationship Id="rId4" Type="http://schemas.openxmlformats.org/officeDocument/2006/relationships/hyperlink" Target="mailto:standards@doe.nj.go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4r9fu3m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verlycityschool.org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Relationship Id="rId5" Type="http://schemas.openxmlformats.org/officeDocument/2006/relationships/hyperlink" Target="mailto:klawler@beverlycityschool.org" TargetMode="External"/><Relationship Id="rId4" Type="http://schemas.openxmlformats.org/officeDocument/2006/relationships/hyperlink" Target="mailto:egiacobbe@beverlycityschool.org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vcaputo@metboe.k12.nj.us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7.xml"/><Relationship Id="rId4" Type="http://schemas.openxmlformats.org/officeDocument/2006/relationships/hyperlink" Target="mailto:rcohen@metboe.k12.nj.us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../nj.gov/education" TargetMode="External"/><Relationship Id="rId7" Type="http://schemas.openxmlformats.org/officeDocument/2006/relationships/hyperlink" Target="https://www.instagram.com/newjerseydoe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twitter.com/NewJerseyDOE" TargetMode="External"/><Relationship Id="rId5" Type="http://schemas.openxmlformats.org/officeDocument/2006/relationships/hyperlink" Target="https://www.facebook.com/njdeptofed/" TargetMode="External"/><Relationship Id="rId4" Type="http://schemas.openxmlformats.org/officeDocument/2006/relationships/hyperlink" Target="mailto:ESSER@doe.nj.go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567" y="1983318"/>
            <a:ext cx="7772400" cy="1724025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latin typeface="+mn-lt"/>
                <a:cs typeface="Calibri Light" panose="020F0302020204030204" pitchFamily="34" charset="0"/>
              </a:rPr>
              <a:t>Elementary and Secondary School Emergency Relief (ESSER) Roundtable Series: 5</a:t>
            </a:r>
            <a:br>
              <a:rPr lang="en-US" sz="3000" dirty="0">
                <a:latin typeface="+mn-lt"/>
                <a:cs typeface="Calibri Light" panose="020F0302020204030204" pitchFamily="34" charset="0"/>
              </a:rPr>
            </a:br>
            <a:r>
              <a:rPr lang="en-US" sz="3000" dirty="0">
                <a:latin typeface="+mn-lt"/>
                <a:cs typeface="Calibri Light" panose="020F0302020204030204" pitchFamily="34" charset="0"/>
              </a:rPr>
              <a:t>Learning Acceleration </a:t>
            </a:r>
            <a:br>
              <a:rPr lang="en-US" sz="3000" dirty="0">
                <a:latin typeface="+mn-lt"/>
                <a:cs typeface="Calibri Light" panose="020F0302020204030204" pitchFamily="34" charset="0"/>
              </a:rPr>
            </a:br>
            <a:endParaRPr lang="en-US" sz="3000" dirty="0"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368" y="4541250"/>
            <a:ext cx="7772400" cy="1199704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8100" dirty="0">
                <a:latin typeface="+mn-lt"/>
              </a:rPr>
              <a:t>New Jersey Department of Education</a:t>
            </a:r>
          </a:p>
          <a:p>
            <a:r>
              <a:rPr lang="en-US" sz="8100" dirty="0">
                <a:latin typeface="+mn-lt"/>
              </a:rPr>
              <a:t>Division of Educational Services</a:t>
            </a:r>
          </a:p>
          <a:p>
            <a:r>
              <a:rPr lang="en-US" sz="8100" dirty="0">
                <a:latin typeface="+mn-lt"/>
              </a:rPr>
              <a:t>February 16, 2022</a:t>
            </a:r>
          </a:p>
        </p:txBody>
      </p:sp>
      <p:pic>
        <p:nvPicPr>
          <p:cNvPr id="4" name="Logo" descr="Logo: State of New Jersey, Department of Education.">
            <a:extLst>
              <a:ext uri="{FF2B5EF4-FFF2-40B4-BE49-F238E27FC236}">
                <a16:creationId xmlns:a16="http://schemas.microsoft.com/office/drawing/2014/main" id="{6FA14BD8-91F1-475F-BA79-80DB2FF4B8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75" y="5634281"/>
            <a:ext cx="1155001" cy="10597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E334-A028-43C5-9D49-9CB946B1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963" y="243749"/>
            <a:ext cx="10037956" cy="747579"/>
          </a:xfrm>
        </p:spPr>
        <p:txBody>
          <a:bodyPr/>
          <a:lstStyle/>
          <a:p>
            <a:r>
              <a:rPr lang="en-US" sz="4000" dirty="0"/>
              <a:t>Conditions of Learning: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6C70D-FEB4-492B-B767-26FC31537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5691" y="1077412"/>
            <a:ext cx="11656741" cy="4910796"/>
          </a:xfrm>
        </p:spPr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</a:pPr>
            <a:r>
              <a:rPr lang="en-US" sz="2800" dirty="0"/>
              <a:t>Create a Community Response Team that includes members of municipal government, law enforcement, clergy, youth groups and other civic leaders.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>
                <a:ea typeface="+mn-lt"/>
                <a:cs typeface="Calibri"/>
              </a:rPr>
              <a:t>Partner with the local food pantry to create an onsite food market in school buildings.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>
                <a:ea typeface="+mn-lt"/>
                <a:cs typeface="Calibri"/>
              </a:rPr>
              <a:t>Build a school wellness team from members of the learning ecosystem; c</a:t>
            </a:r>
            <a:r>
              <a:rPr lang="en-US" sz="2800" dirty="0"/>
              <a:t>reate a wellness room (a safe space where students can go when stressed or if they have been bullied).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/>
              <a:t>Use trained therapy dogs in wellness programs.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C2898-EDA1-4322-B368-8849FE45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66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E334-A028-43C5-9D49-9CB946B1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216" y="235678"/>
            <a:ext cx="8931613" cy="747579"/>
          </a:xfrm>
        </p:spPr>
        <p:txBody>
          <a:bodyPr/>
          <a:lstStyle/>
          <a:p>
            <a:r>
              <a:rPr lang="en-US" sz="4000" dirty="0"/>
              <a:t>Equitable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6C70D-FEB4-492B-B767-26FC31537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8644" y="1222375"/>
            <a:ext cx="11161906" cy="48037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solidFill>
                  <a:srgbClr val="BA5526"/>
                </a:solidFill>
              </a:rPr>
              <a:t>Improve equitable access to grade level content and high-quality resources for each student.</a:t>
            </a:r>
            <a:endParaRPr lang="en-US" sz="28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Focus on grade-level content and rigor.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Create access and opportunity to a well-rounded education. 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Implement culturally responsive practices.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Recognize how students' diverse experiences and backgrounds add value to classroom learning environment.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Emphasize applied learning and diverse ways of thinking and problem solving.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Provide early access to content rather than remediation.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C2898-EDA1-4322-B368-8849FE45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95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E334-A028-43C5-9D49-9CB946B1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216" y="235678"/>
            <a:ext cx="8931613" cy="747579"/>
          </a:xfrm>
        </p:spPr>
        <p:txBody>
          <a:bodyPr/>
          <a:lstStyle/>
          <a:p>
            <a:r>
              <a:rPr lang="en-US" sz="4000" dirty="0"/>
              <a:t>Equitable Access: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6C70D-FEB4-492B-B767-26FC31537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1" y="1222375"/>
            <a:ext cx="11654790" cy="4803775"/>
          </a:xfrm>
        </p:spPr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</a:pPr>
            <a:r>
              <a:rPr lang="en-US" sz="2800" dirty="0"/>
              <a:t>Create staffing positions to support and enact comprehensive equity plans, ensuring institutional structures exist to support the plan.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>
                <a:ea typeface="+mn-lt"/>
                <a:cs typeface="Calibri"/>
              </a:rPr>
              <a:t>Offering summer bridge programming to support more students in accessing AP/IB/CTE coursework; offer new advanced courses aligned to student interest.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>
                <a:ea typeface="+mn-lt"/>
                <a:cs typeface="Calibri"/>
              </a:rPr>
              <a:t>Form committees of district staff and parent liaisons to help select new instructional materials and other resources that reflect the community.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C2898-EDA1-4322-B368-8849FE45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2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E334-A028-43C5-9D49-9CB946B1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031" y="243749"/>
            <a:ext cx="8931613" cy="747579"/>
          </a:xfrm>
        </p:spPr>
        <p:txBody>
          <a:bodyPr/>
          <a:lstStyle/>
          <a:p>
            <a:r>
              <a:rPr lang="en-US" sz="4000" dirty="0"/>
              <a:t>Depth of Instruction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6C70D-FEB4-492B-B767-26FC31537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402" y="1052288"/>
            <a:ext cx="10993244" cy="523418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solidFill>
                  <a:srgbClr val="652143"/>
                </a:solidFill>
              </a:rPr>
              <a:t>Prioritize content and learning by focusing on the depth of instruction, rather than the pace. </a:t>
            </a:r>
            <a:r>
              <a:rPr lang="en-US" sz="2800" dirty="0">
                <a:solidFill>
                  <a:srgbClr val="000000"/>
                </a:solidFill>
              </a:rPr>
              <a:t>​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284163" algn="l"/>
              </a:tabLst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Review curriculum to ensure alignment with NJSLS.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284163" algn="l"/>
              </a:tabLst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Adapt curriculum to focus on instructional priorities.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284163" algn="l"/>
              </a:tabLst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Allow for "just-in-time" instruction.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284163" algn="l"/>
              </a:tabLst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Design authentic learning experiences that activate student interest and prior knowledge to increase depth of understanding.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284163" algn="l"/>
              </a:tabLst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Address multiple standards across content areas by using an interdisciplinary approach.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C2898-EDA1-4322-B368-8849FE45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59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E334-A028-43C5-9D49-9CB946B1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031" y="243749"/>
            <a:ext cx="8931613" cy="747579"/>
          </a:xfrm>
        </p:spPr>
        <p:txBody>
          <a:bodyPr/>
          <a:lstStyle/>
          <a:p>
            <a:r>
              <a:rPr lang="en-US" sz="4000" dirty="0"/>
              <a:t>Depth of Instruction: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6C70D-FEB4-492B-B767-26FC31537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917" y="1205578"/>
            <a:ext cx="11849100" cy="5234181"/>
          </a:xfrm>
        </p:spPr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</a:pPr>
            <a:r>
              <a:rPr lang="en-US" sz="2800" dirty="0">
                <a:ea typeface="+mn-lt"/>
                <a:cs typeface="Calibri"/>
              </a:rPr>
              <a:t>Review and update curricular units, purchase new and manipulatives and consumable materials for more student-centered experiences.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>
                <a:ea typeface="+mn-lt"/>
                <a:cs typeface="Calibri"/>
              </a:rPr>
              <a:t>Identify common math and ELA learning gaps and develop afterschool programming to include engaging content as a platform (robotics, performing arts, health and wellness, careers).</a:t>
            </a:r>
            <a:endParaRPr lang="en-US" sz="2800" dirty="0"/>
          </a:p>
          <a:p>
            <a:pPr marL="457200" indent="-457200">
              <a:spcBef>
                <a:spcPts val="600"/>
              </a:spcBef>
            </a:pPr>
            <a:r>
              <a:rPr lang="en-US" sz="2800" dirty="0">
                <a:ea typeface="+mn-lt"/>
                <a:cs typeface="Calibri"/>
              </a:rPr>
              <a:t>Develop a summer or afterschool enrichment program with external community partners who can increase engagement through their lens and resources.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C2898-EDA1-4322-B368-8849FE45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45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E334-A028-43C5-9D49-9CB946B1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822" y="235678"/>
            <a:ext cx="8931613" cy="747579"/>
          </a:xfrm>
        </p:spPr>
        <p:txBody>
          <a:bodyPr/>
          <a:lstStyle/>
          <a:p>
            <a:r>
              <a:rPr lang="en-US" sz="4000" dirty="0"/>
              <a:t>Learning Acceleration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6C70D-FEB4-492B-B767-26FC31537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6341" y="1222375"/>
            <a:ext cx="11184210" cy="48037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dirty="0">
                <a:solidFill>
                  <a:srgbClr val="005654"/>
                </a:solidFill>
              </a:rPr>
              <a:t>Implement a K-12 Accelerated Learning Cycle to identify gaps and scaffold as needed</a:t>
            </a:r>
            <a:r>
              <a:rPr lang="en-US" dirty="0">
                <a:solidFill>
                  <a:srgbClr val="005654"/>
                </a:solidFill>
              </a:rPr>
              <a:t>.</a:t>
            </a:r>
          </a:p>
          <a:p>
            <a:pPr marL="457200" indent="-4572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284163" algn="l"/>
              </a:tabLst>
            </a:pPr>
            <a:r>
              <a:rPr lang="en-US" sz="3300" dirty="0">
                <a:ea typeface="+mn-lt"/>
                <a:cs typeface="Calibri" panose="020F0502020204030204" pitchFamily="34" charset="0"/>
              </a:rPr>
              <a:t>Determine grade-level learning objectives based on priority content.</a:t>
            </a:r>
          </a:p>
          <a:p>
            <a:pPr marL="457200" indent="-4572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284163" algn="l"/>
              </a:tabLst>
            </a:pPr>
            <a:r>
              <a:rPr lang="en-US" sz="3300" dirty="0">
                <a:ea typeface="+mn-lt"/>
                <a:cs typeface="Calibri" panose="020F0502020204030204" pitchFamily="34" charset="0"/>
              </a:rPr>
              <a:t>Elicit, collect and analyze data including formative practices.</a:t>
            </a:r>
          </a:p>
          <a:p>
            <a:pPr marL="457200" indent="-4572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284163" algn="l"/>
              </a:tabLst>
            </a:pPr>
            <a:r>
              <a:rPr lang="en-US" sz="3300" dirty="0">
                <a:ea typeface="+mn-lt"/>
                <a:cs typeface="Calibri" panose="020F0502020204030204" pitchFamily="34" charset="0"/>
              </a:rPr>
              <a:t>Address the identified needs through customized supports for accelerated learning.</a:t>
            </a:r>
          </a:p>
          <a:p>
            <a:pPr marL="457200" indent="-4572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tabLst>
                <a:tab pos="284163" algn="l"/>
              </a:tabLst>
            </a:pPr>
            <a:r>
              <a:rPr lang="en-US" sz="3300" dirty="0">
                <a:ea typeface="+mn-lt"/>
                <a:cs typeface="Calibri" panose="020F0502020204030204" pitchFamily="34" charset="0"/>
              </a:rPr>
              <a:t>Continually monitor student learning progression towards learning objective.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C2898-EDA1-4322-B368-8849FE45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903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E334-A028-43C5-9D49-9CB946B1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822" y="235678"/>
            <a:ext cx="9732641" cy="747579"/>
          </a:xfrm>
        </p:spPr>
        <p:txBody>
          <a:bodyPr/>
          <a:lstStyle/>
          <a:p>
            <a:r>
              <a:rPr lang="en-US" sz="4000" dirty="0"/>
              <a:t>Learning Acceleration Cycle: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6C70D-FEB4-492B-B767-26FC31537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193" y="1426427"/>
            <a:ext cx="11529897" cy="5195895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3000" dirty="0">
                <a:ea typeface="+mn-lt"/>
                <a:cs typeface="Calibri"/>
              </a:rPr>
              <a:t>Plan professional development around formative practices and provide time and space for collaborative discussions. </a:t>
            </a:r>
          </a:p>
          <a:p>
            <a:pPr marL="457200" indent="-457200"/>
            <a:r>
              <a:rPr lang="en-US" sz="3000" dirty="0">
                <a:ea typeface="+mn-lt"/>
                <a:cs typeface="Calibri"/>
              </a:rPr>
              <a:t>Train and/or hire coaches to help analyze assessments for evidence of learning gaps and plan interventions and scaffolds for support. </a:t>
            </a:r>
          </a:p>
          <a:p>
            <a:pPr marL="457200" indent="-457200"/>
            <a:r>
              <a:rPr lang="en-US" sz="3000" dirty="0"/>
              <a:t>Purchasing and using a comprehensive data management system that aggregates data from various sources to help tailor instruction to individual student needs </a:t>
            </a:r>
            <a:r>
              <a:rPr lang="en-US" sz="3000" dirty="0">
                <a:ea typeface="+mn-lt"/>
                <a:cs typeface="Calibri"/>
              </a:rPr>
              <a:t>quickly.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C2898-EDA1-4322-B368-8849FE45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1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4F85022-EDFF-4EDD-B667-A88593A3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330" y="268960"/>
            <a:ext cx="10096959" cy="747579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Thank You! (1 of 3)</a:t>
            </a:r>
            <a:endParaRPr lang="en-US" sz="2400" b="0" dirty="0">
              <a:solidFill>
                <a:srgbClr val="0000FF"/>
              </a:solidFill>
            </a:endParaRPr>
          </a:p>
        </p:txBody>
      </p:sp>
      <p:sp>
        <p:nvSpPr>
          <p:cNvPr id="11" name="Website">
            <a:extLst>
              <a:ext uri="{FF2B5EF4-FFF2-40B4-BE49-F238E27FC236}">
                <a16:creationId xmlns:a16="http://schemas.microsoft.com/office/drawing/2014/main" id="{4E6DD0DE-325E-47CB-9D78-EE0FDE0A1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Jersey Department of Education: </a:t>
            </a:r>
            <a:r>
              <a:rPr lang="en-US" dirty="0">
                <a:solidFill>
                  <a:srgbClr val="0000FF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nj.gov/education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contact info">
            <a:extLst>
              <a:ext uri="{FF2B5EF4-FFF2-40B4-BE49-F238E27FC236}">
                <a16:creationId xmlns:a16="http://schemas.microsoft.com/office/drawing/2014/main" id="{ACF9ECBB-DEA9-4ED4-A2DA-7517CD78876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standards@doe.nj.gov</a:t>
            </a:r>
            <a:endParaRPr lang="en-US" dirty="0"/>
          </a:p>
        </p:txBody>
      </p:sp>
      <p:sp>
        <p:nvSpPr>
          <p:cNvPr id="13" name="follow us">
            <a:extLst>
              <a:ext uri="{FF2B5EF4-FFF2-40B4-BE49-F238E27FC236}">
                <a16:creationId xmlns:a16="http://schemas.microsoft.com/office/drawing/2014/main" id="{77A7B8E1-EB02-481A-BD3A-59EA2A8BC5B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lIns="0" rIns="0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Follow Us!</a:t>
            </a:r>
          </a:p>
        </p:txBody>
      </p:sp>
      <p:sp>
        <p:nvSpPr>
          <p:cNvPr id="14" name="Facebook">
            <a:extLst>
              <a:ext uri="{FF2B5EF4-FFF2-40B4-BE49-F238E27FC236}">
                <a16:creationId xmlns:a16="http://schemas.microsoft.com/office/drawing/2014/main" id="{0CBEF407-C3B6-4B85-8243-D0BA28E5B7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Facebook: </a:t>
            </a:r>
            <a:br>
              <a:rPr lang="en-US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@njdeptofed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witter">
            <a:extLst>
              <a:ext uri="{FF2B5EF4-FFF2-40B4-BE49-F238E27FC236}">
                <a16:creationId xmlns:a16="http://schemas.microsoft.com/office/drawing/2014/main" id="{1A8F26DE-B75D-4EBE-A8B0-CF0F3A1FBE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Twitter: @NewJerseyDOE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Instagram">
            <a:extLst>
              <a:ext uri="{FF2B5EF4-FFF2-40B4-BE49-F238E27FC236}">
                <a16:creationId xmlns:a16="http://schemas.microsoft.com/office/drawing/2014/main" id="{58F04EFC-1539-4C41-9563-96A4CBC2B1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Instagram: </a:t>
            </a:r>
            <a:b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@NewJerseyDoe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726423-45AA-4205-B15A-BC45069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2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F17E-1207-43E4-A01B-F5BF1BD6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5807"/>
            <a:ext cx="12192000" cy="2726386"/>
          </a:xfrm>
        </p:spPr>
        <p:txBody>
          <a:bodyPr>
            <a:normAutofit/>
          </a:bodyPr>
          <a:lstStyle/>
          <a:p>
            <a:r>
              <a:rPr lang="en-US" sz="6000" b="1" dirty="0"/>
              <a:t>District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493481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2AAC05-F775-7358-B768-CA51E964E9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50" b="1" kern="1200" dirty="0">
                <a:solidFill>
                  <a:srgbClr val="6E2405"/>
                </a:solidFill>
                <a:effectLst/>
                <a:latin typeface="Palatino Linotype" panose="02040502050505030304" pitchFamily="18" charset="0"/>
                <a:ea typeface="+mj-ea"/>
                <a:cs typeface="+mj-cs"/>
              </a:rPr>
              <a:t>Newton Public Schools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4919-2D8A-4D8D-9B3B-8D75A050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/>
                <a:ea typeface="Times" panose="02020603050405020304" pitchFamily="18" charset="0"/>
                <a:cs typeface="Times New Roman" panose="02020603050405020304" pitchFamily="18" charset="0"/>
              </a:rPr>
              <a:t>Using Microsoft Teams</a:t>
            </a:r>
            <a:endParaRPr lang="en-US" sz="3500" dirty="0">
              <a:effectLst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0FD60-3C78-4D4D-AF54-55346C1F5FF2}"/>
              </a:ext>
            </a:extLst>
          </p:cNvPr>
          <p:cNvSpPr txBox="1"/>
          <p:nvPr/>
        </p:nvSpPr>
        <p:spPr>
          <a:xfrm>
            <a:off x="679508" y="1493240"/>
            <a:ext cx="4773336" cy="3801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Chat</a:t>
            </a:r>
          </a:p>
          <a:p>
            <a:pPr marL="571500" lvl="2" indent="-342900" defTabSz="889000">
              <a:lnSpc>
                <a:spcPct val="90000"/>
              </a:lnSpc>
              <a:spcBef>
                <a:spcPct val="0"/>
              </a:spcBef>
              <a:spcAft>
                <a:spcPts val="818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We welcome your participation in discussions by asking questions and adding comments in the chat box.</a:t>
            </a:r>
            <a:endParaRPr lang="en-US" sz="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lvl="1" indent="-3429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Raise Hand</a:t>
            </a:r>
          </a:p>
          <a:p>
            <a:pPr marL="576263" lvl="1" indent="-350838" defTabSz="889000">
              <a:lnSpc>
                <a:spcPct val="90000"/>
              </a:lnSpc>
              <a:spcBef>
                <a:spcPct val="0"/>
              </a:spcBef>
              <a:spcAft>
                <a:spcPts val="818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Please use the raise hand feature if you want to speak.</a:t>
            </a:r>
            <a:endParaRPr lang="en-US" sz="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lvl="1" indent="-3429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200" b="1" kern="1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Mute/Unmute</a:t>
            </a:r>
            <a:endParaRPr lang="en-US" sz="2200" b="0" kern="1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571500" lvl="2" indent="-3429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Please r</a:t>
            </a:r>
            <a:r>
              <a:rPr lang="en-US" sz="2200" kern="1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emain muted whenever you are not speaking.</a:t>
            </a:r>
            <a:endParaRPr lang="en-US" sz="2200" b="0" kern="1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The Meeting Chat (the second icon) and Raise Hand (the third icon) features are pointed out on Teams ">
            <a:extLst>
              <a:ext uri="{FF2B5EF4-FFF2-40B4-BE49-F238E27FC236}">
                <a16:creationId xmlns:a16="http://schemas.microsoft.com/office/drawing/2014/main" id="{48597633-9E1A-6A2E-5A70-B72817653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450" y="1493240"/>
            <a:ext cx="4029805" cy="35481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84BA1-6EB6-4BC2-9BDD-3632D59AC9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B872D-3AE9-4542-A461-B751CD6BB8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93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D22AB3-56CA-EAE3-DBF8-48A4412F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02336"/>
            <a:ext cx="11360800" cy="763600"/>
          </a:xfrm>
        </p:spPr>
        <p:txBody>
          <a:bodyPr/>
          <a:lstStyle/>
          <a:p>
            <a:pPr algn="ctr"/>
            <a:r>
              <a:rPr lang="en" sz="3400" dirty="0"/>
              <a:t>Demographics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9E284-07CA-CDBC-E676-AE1733E3B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Newton is a town of over 8,000 people in the governmental seat of Sussex County -- we’re </a:t>
            </a:r>
            <a:r>
              <a:rPr lang="en-US" b="1" dirty="0"/>
              <a:t>a regional hub</a:t>
            </a:r>
            <a:r>
              <a:rPr lang="en-US" dirty="0"/>
              <a:t> for business, education, health care, and the arts.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dirty="0"/>
              <a:t>We are a pK-12 district of </a:t>
            </a:r>
            <a:r>
              <a:rPr lang="en-US" b="1" dirty="0"/>
              <a:t>1,500+ students</a:t>
            </a:r>
            <a:r>
              <a:rPr lang="en-US" dirty="0"/>
              <a:t> housed in four schools.  Newton High School receives students from neighboring Andover Regional &amp; Green Township.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dirty="0"/>
              <a:t>Our student </a:t>
            </a:r>
            <a:r>
              <a:rPr lang="en-US" b="1" dirty="0"/>
              <a:t>enrollment has grown steadily</a:t>
            </a:r>
            <a:r>
              <a:rPr lang="en-US" dirty="0"/>
              <a:t> since 2010 after declining during the preceding decade.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/>
              <a:t>We have </a:t>
            </a:r>
            <a:r>
              <a:rPr lang="en-US" b="1" dirty="0"/>
              <a:t>a diverse student body</a:t>
            </a:r>
            <a:r>
              <a:rPr lang="en-US" dirty="0"/>
              <a:t> that is 48% economically disadvantaged, 38% racial minority, 21% learning disabled, and 7% English language learner.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04F6-8204-FF51-5369-4CFF283DB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02336"/>
            <a:ext cx="11360800" cy="763600"/>
          </a:xfrm>
        </p:spPr>
        <p:txBody>
          <a:bodyPr/>
          <a:lstStyle/>
          <a:p>
            <a:pPr algn="ctr"/>
            <a:r>
              <a:rPr lang="en-US" sz="3750" b="1" kern="1200" dirty="0">
                <a:solidFill>
                  <a:srgbClr val="6E2405"/>
                </a:solidFill>
                <a:effectLst/>
                <a:latin typeface="Palatino Linotype" panose="02040502050505030304" pitchFamily="18" charset="0"/>
                <a:ea typeface="+mj-ea"/>
                <a:cs typeface="+mj-cs"/>
              </a:rPr>
              <a:t>Highlights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3835B-310B-71C1-685F-3E7B2BD06D05}"/>
              </a:ext>
            </a:extLst>
          </p:cNvPr>
          <p:cNvSpPr txBox="1"/>
          <p:nvPr/>
        </p:nvSpPr>
        <p:spPr>
          <a:xfrm>
            <a:off x="415600" y="1352811"/>
            <a:ext cx="11509178" cy="4336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108000"/>
              </a:lnSpc>
              <a:buSzPts val="1800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High performing district with highest graduation and college enrollment rates ever.</a:t>
            </a:r>
          </a:p>
          <a:p>
            <a:pPr lvl="0" defTabSz="685800">
              <a:lnSpc>
                <a:spcPct val="108000"/>
              </a:lnSpc>
              <a:spcBef>
                <a:spcPts val="1600"/>
              </a:spcBef>
              <a:buSzPts val="1800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Acknowledged by College Board Honor Roll for significant gains in AP access and student performance.</a:t>
            </a:r>
          </a:p>
          <a:p>
            <a:pPr lvl="0" defTabSz="685800">
              <a:lnSpc>
                <a:spcPct val="108000"/>
              </a:lnSpc>
              <a:spcBef>
                <a:spcPts val="1600"/>
              </a:spcBef>
              <a:buSzPts val="1800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Affirmed as having the county’s healthiest elementary and middle schools, the most productive high school community service organization, a state model school for positive behavior interventions, and a national school of character.</a:t>
            </a:r>
          </a:p>
          <a:p>
            <a:pPr lvl="0" defTabSz="685800">
              <a:lnSpc>
                <a:spcPct val="108000"/>
              </a:lnSpc>
              <a:spcBef>
                <a:spcPts val="1600"/>
              </a:spcBef>
              <a:buSzPts val="1800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State-recognized community schools model to provide health and social services directly to students and families.</a:t>
            </a:r>
          </a:p>
          <a:p>
            <a:pPr lvl="0" defTabSz="685800">
              <a:lnSpc>
                <a:spcPct val="108000"/>
              </a:lnSpc>
              <a:spcBef>
                <a:spcPts val="1600"/>
              </a:spcBef>
              <a:spcAft>
                <a:spcPts val="1600"/>
              </a:spcAft>
              <a:buSzPts val="1800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Free full-day preschool, pK-2 aftercare, and grades 3-8 21st CCLC programs.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E1EB7-AC07-FCE8-4A13-1823D547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02336"/>
            <a:ext cx="11360800" cy="763600"/>
          </a:xfrm>
        </p:spPr>
        <p:txBody>
          <a:bodyPr/>
          <a:lstStyle/>
          <a:p>
            <a:pPr algn="ctr"/>
            <a:r>
              <a:rPr lang="en" dirty="0"/>
              <a:t>CARES (ESSER 1)		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A4622-6EBE-7066-FEAA-4958094E06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Total Allocation = $185,658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dirty="0"/>
              <a:t>Major expenditures prioritized immediate instructional needs and health &amp; safety:</a:t>
            </a:r>
          </a:p>
          <a:p>
            <a:pPr marL="0" indent="609585">
              <a:spcBef>
                <a:spcPts val="1600"/>
              </a:spcBef>
              <a:buNone/>
            </a:pPr>
            <a:r>
              <a:rPr lang="en-US" dirty="0"/>
              <a:t>OT, PT, BCBA contracted services ($106,000)</a:t>
            </a:r>
          </a:p>
          <a:p>
            <a:pPr marL="0" indent="609585">
              <a:spcBef>
                <a:spcPts val="1600"/>
              </a:spcBef>
              <a:buNone/>
            </a:pPr>
            <a:r>
              <a:rPr lang="en-US" dirty="0"/>
              <a:t>Digital devices such as </a:t>
            </a:r>
            <a:r>
              <a:rPr lang="en-US" dirty="0" err="1"/>
              <a:t>wifi</a:t>
            </a:r>
            <a:r>
              <a:rPr lang="en-US" dirty="0"/>
              <a:t> hotspots, </a:t>
            </a:r>
            <a:r>
              <a:rPr lang="en-US" dirty="0" err="1"/>
              <a:t>chromebooks</a:t>
            </a:r>
            <a:r>
              <a:rPr lang="en-US" dirty="0"/>
              <a:t>, laptops ($30,000)</a:t>
            </a:r>
          </a:p>
          <a:p>
            <a:pPr marL="0" indent="609585">
              <a:spcBef>
                <a:spcPts val="1600"/>
              </a:spcBef>
              <a:buNone/>
            </a:pPr>
            <a:r>
              <a:rPr lang="en-US" dirty="0"/>
              <a:t>Mental health services and supports ($20,000)</a:t>
            </a:r>
          </a:p>
          <a:p>
            <a:pPr marL="0" indent="609585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/>
              <a:t>Sanitizing supplies ($29,658)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3CAE7-F351-18A8-3A02-B565F69A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9" y="101887"/>
            <a:ext cx="10909897" cy="1007600"/>
          </a:xfrm>
        </p:spPr>
        <p:txBody>
          <a:bodyPr>
            <a:normAutofit/>
          </a:bodyPr>
          <a:lstStyle/>
          <a:p>
            <a:pPr algn="ctr"/>
            <a:r>
              <a:rPr lang="en" dirty="0"/>
              <a:t>A Road Less Traveled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C5FF4-4990-3366-7F51-72568AF94859}"/>
              </a:ext>
            </a:extLst>
          </p:cNvPr>
          <p:cNvSpPr txBox="1"/>
          <p:nvPr/>
        </p:nvSpPr>
        <p:spPr>
          <a:xfrm>
            <a:off x="519868" y="1520469"/>
            <a:ext cx="4169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tinyurl.com/4r9fu3m4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C0BAC1-A39C-B21D-3774-ADB30801EDFC}"/>
              </a:ext>
            </a:extLst>
          </p:cNvPr>
          <p:cNvSpPr txBox="1"/>
          <p:nvPr/>
        </p:nvSpPr>
        <p:spPr>
          <a:xfrm>
            <a:off x="438411" y="2292263"/>
            <a:ext cx="4496844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108000"/>
              </a:lnSpc>
              <a:buSzPts val="1200"/>
            </a:pP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Our call to action in Spring 2021 </a:t>
            </a:r>
          </a:p>
          <a:p>
            <a:pPr marL="609585" lvl="0" indent="-431789" defTabSz="685800">
              <a:lnSpc>
                <a:spcPct val="108000"/>
              </a:lnSpc>
              <a:spcBef>
                <a:spcPts val="1600"/>
              </a:spcBef>
              <a:buSzPts val="1500"/>
              <a:buFont typeface="Arial" panose="020B0604020202020204" pitchFamily="34" charset="0"/>
              <a:buAutoNum type="alphaUcPeriod"/>
            </a:pP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to reaffirm the mission of </a:t>
            </a:r>
            <a:b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the Newton Public Schools, </a:t>
            </a:r>
          </a:p>
          <a:p>
            <a:pPr marL="609585" lvl="0" indent="-431789" defTabSz="685800">
              <a:lnSpc>
                <a:spcPct val="108000"/>
              </a:lnSpc>
              <a:spcBef>
                <a:spcPts val="1333"/>
              </a:spcBef>
              <a:buSzPts val="1500"/>
              <a:buFont typeface="Arial" panose="020B0604020202020204" pitchFamily="34" charset="0"/>
              <a:buAutoNum type="alphaUcPeriod"/>
            </a:pP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by synthesizing successful practices with pandemic experiences and </a:t>
            </a:r>
            <a:b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professional learning, </a:t>
            </a:r>
          </a:p>
          <a:p>
            <a:pPr marL="609585" lvl="0" indent="-423323" defTabSz="685800">
              <a:lnSpc>
                <a:spcPct val="108000"/>
              </a:lnSpc>
              <a:spcBef>
                <a:spcPts val="1333"/>
              </a:spcBef>
              <a:buSzPts val="1400"/>
              <a:buFont typeface="Arial" panose="020B0604020202020204" pitchFamily="34" charset="0"/>
              <a:buAutoNum type="alphaUcPeriod"/>
            </a:pP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into district goals that </a:t>
            </a:r>
            <a:b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exhibit an equity-centered, context-sensitive approach. </a:t>
            </a:r>
            <a:r>
              <a:rPr lang="en-US" sz="1867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7" name="Picture 6" descr="A road in the word diverges into two path ">
            <a:extLst>
              <a:ext uri="{FF2B5EF4-FFF2-40B4-BE49-F238E27FC236}">
                <a16:creationId xmlns:a16="http://schemas.microsoft.com/office/drawing/2014/main" id="{45455B82-2984-2D8C-58E0-DAF748173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494" y="1689962"/>
            <a:ext cx="5651482" cy="423708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6B9D9B0-7CDE-4F93-C4B3-830262777B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06822" y="128589"/>
            <a:ext cx="4570722" cy="747579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kern="1200" dirty="0">
                <a:solidFill>
                  <a:srgbClr val="6E2405"/>
                </a:solidFill>
                <a:effectLst/>
              </a:rPr>
              <a:t>A Road Less Traveled (cont.)</a:t>
            </a:r>
            <a:endParaRPr lang="en-US" sz="3400" dirty="0">
              <a:effectLst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4E13CF-D625-862B-9293-E31F93AE91D4}"/>
              </a:ext>
            </a:extLst>
          </p:cNvPr>
          <p:cNvSpPr txBox="1">
            <a:spLocks/>
          </p:cNvSpPr>
          <p:nvPr/>
        </p:nvSpPr>
        <p:spPr>
          <a:xfrm>
            <a:off x="81643" y="1001162"/>
            <a:ext cx="4902360" cy="6155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50" b="1" kern="1200">
                <a:solidFill>
                  <a:srgbClr val="6E2405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" dirty="0"/>
              <a:t>A Road Less Traveled</a:t>
            </a:r>
            <a:endParaRPr lang="en-US" dirty="0"/>
          </a:p>
        </p:txBody>
      </p:sp>
      <p:sp>
        <p:nvSpPr>
          <p:cNvPr id="13" name="Google Shape;181;p32">
            <a:extLst>
              <a:ext uri="{FF2B5EF4-FFF2-40B4-BE49-F238E27FC236}">
                <a16:creationId xmlns:a16="http://schemas.microsoft.com/office/drawing/2014/main" id="{EADA6DAC-DED7-189E-220B-366DF6081587}"/>
              </a:ext>
            </a:extLst>
          </p:cNvPr>
          <p:cNvSpPr txBox="1">
            <a:spLocks/>
          </p:cNvSpPr>
          <p:nvPr/>
        </p:nvSpPr>
        <p:spPr>
          <a:xfrm>
            <a:off x="352970" y="1291457"/>
            <a:ext cx="4359707" cy="496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108000"/>
              </a:lnSpc>
              <a:spcBef>
                <a:spcPts val="75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8000"/>
              </a:lnSpc>
              <a:spcBef>
                <a:spcPts val="375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8000"/>
              </a:lnSpc>
              <a:spcBef>
                <a:spcPts val="375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8000"/>
              </a:lnSpc>
              <a:spcBef>
                <a:spcPts val="375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8000"/>
              </a:lnSpc>
              <a:spcBef>
                <a:spcPts val="375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300"/>
              </a:spcBef>
              <a:spcAft>
                <a:spcPts val="750"/>
              </a:spcAft>
              <a:buFont typeface="Arial" panose="020B0604020202020204" pitchFamily="34" charset="0"/>
              <a:buNone/>
            </a:pPr>
            <a:r>
              <a:rPr lang="en-US" sz="1870" dirty="0"/>
              <a:t>Maintain Student and Staff Health as an Essential Priority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</a:pPr>
            <a:r>
              <a:rPr lang="en-US" sz="1870" dirty="0"/>
              <a:t>Exhibit Behavior Before Belief and Communicate Clearly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sz="1870" dirty="0"/>
              <a:t>Adopt Belonging and Dignity as Keys                to Equity Implementation</a:t>
            </a:r>
          </a:p>
          <a:p>
            <a:pPr marL="0" indent="0">
              <a:lnSpc>
                <a:spcPct val="110000"/>
              </a:lnSpc>
              <a:spcBef>
                <a:spcPts val="7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r>
              <a:rPr lang="en-US" sz="1870" dirty="0"/>
              <a:t>Reimagine Schooling Through Equity </a:t>
            </a:r>
            <a:br>
              <a:rPr lang="en-US" sz="1870" dirty="0"/>
            </a:br>
            <a:r>
              <a:rPr lang="en-US" sz="1870" dirty="0"/>
              <a:t> and  Innovation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870" dirty="0"/>
              <a:t>Move 21st Century Skills to the Heart of Curriculum, Instruction, and Assessment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870" dirty="0"/>
              <a:t>Accelerate Learning Using Power Standards and Instructional Supports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14141-BF95-51FF-EEA7-1D7A18CE5655}"/>
              </a:ext>
            </a:extLst>
          </p:cNvPr>
          <p:cNvSpPr txBox="1"/>
          <p:nvPr/>
        </p:nvSpPr>
        <p:spPr>
          <a:xfrm>
            <a:off x="6600092" y="949569"/>
            <a:ext cx="44782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kern="1200" dirty="0">
                <a:solidFill>
                  <a:srgbClr val="6E2405"/>
                </a:solidFill>
                <a:effectLst/>
              </a:rPr>
              <a:t>ESSER 2 Allocations</a:t>
            </a:r>
            <a:endParaRPr lang="en-US" sz="3400" dirty="0"/>
          </a:p>
        </p:txBody>
      </p:sp>
      <p:sp>
        <p:nvSpPr>
          <p:cNvPr id="2" name="Google Shape;182;p32">
            <a:extLst>
              <a:ext uri="{FF2B5EF4-FFF2-40B4-BE49-F238E27FC236}">
                <a16:creationId xmlns:a16="http://schemas.microsoft.com/office/drawing/2014/main" id="{57C4B22E-64C4-C01D-CB8F-252B209D6952}"/>
              </a:ext>
            </a:extLst>
          </p:cNvPr>
          <p:cNvSpPr txBox="1">
            <a:spLocks/>
          </p:cNvSpPr>
          <p:nvPr/>
        </p:nvSpPr>
        <p:spPr>
          <a:xfrm>
            <a:off x="6505830" y="1256288"/>
            <a:ext cx="5333200" cy="496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108000"/>
              </a:lnSpc>
              <a:spcBef>
                <a:spcPts val="75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8000"/>
              </a:lnSpc>
              <a:spcBef>
                <a:spcPts val="375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8000"/>
              </a:lnSpc>
              <a:spcBef>
                <a:spcPts val="375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8000"/>
              </a:lnSpc>
              <a:spcBef>
                <a:spcPts val="375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8000"/>
              </a:lnSpc>
              <a:spcBef>
                <a:spcPts val="375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300"/>
              </a:spcBef>
              <a:spcAft>
                <a:spcPts val="0"/>
              </a:spcAft>
              <a:buSzPts val="1018"/>
              <a:buFont typeface="Arial" panose="020B0604020202020204" pitchFamily="34" charset="0"/>
              <a:buNone/>
            </a:pPr>
            <a:r>
              <a:rPr lang="en-US" sz="1870" dirty="0"/>
              <a:t>Physical Health and Safety - health-trained assistants, indoor air quality assessment </a:t>
            </a:r>
          </a:p>
          <a:p>
            <a:pPr marL="0" indent="0">
              <a:spcBef>
                <a:spcPts val="1300"/>
              </a:spcBef>
              <a:spcAft>
                <a:spcPts val="0"/>
              </a:spcAft>
              <a:buSzPts val="1018"/>
              <a:buFont typeface="Arial" panose="020B0604020202020204" pitchFamily="34" charset="0"/>
              <a:buNone/>
            </a:pPr>
            <a:r>
              <a:rPr lang="en-US" sz="1870" dirty="0"/>
              <a:t>Mental Health - intervention services, professional development, family support </a:t>
            </a:r>
          </a:p>
          <a:p>
            <a:pPr marL="0" indent="0">
              <a:spcBef>
                <a:spcPts val="3000"/>
              </a:spcBef>
              <a:spcAft>
                <a:spcPts val="0"/>
              </a:spcAft>
              <a:buSzPts val="1018"/>
              <a:buFont typeface="Arial" panose="020B0604020202020204" pitchFamily="34" charset="0"/>
              <a:buNone/>
            </a:pPr>
            <a:r>
              <a:rPr lang="en-US" sz="1870" dirty="0"/>
              <a:t>School Culture and Climate - professional development on dignity and belonging </a:t>
            </a:r>
          </a:p>
          <a:p>
            <a:pPr marL="0" indent="0">
              <a:spcBef>
                <a:spcPts val="1300"/>
              </a:spcBef>
              <a:spcAft>
                <a:spcPts val="0"/>
              </a:spcAft>
              <a:buSzPts val="1018"/>
              <a:buFont typeface="Arial" panose="020B0604020202020204" pitchFamily="34" charset="0"/>
              <a:buNone/>
            </a:pPr>
            <a:r>
              <a:rPr lang="en-US" sz="1870" dirty="0"/>
              <a:t>Digital Technology - digital learning lab </a:t>
            </a:r>
          </a:p>
          <a:p>
            <a:pPr marL="0" indent="0">
              <a:spcBef>
                <a:spcPts val="1300"/>
              </a:spcBef>
              <a:spcAft>
                <a:spcPts val="0"/>
              </a:spcAft>
              <a:buSzPts val="1018"/>
              <a:buFont typeface="Arial" panose="020B0604020202020204" pitchFamily="34" charset="0"/>
              <a:buNone/>
            </a:pPr>
            <a:r>
              <a:rPr lang="en-US" sz="1870" dirty="0"/>
              <a:t>Summer Learning Academy - open to all K-12 students</a:t>
            </a:r>
          </a:p>
          <a:p>
            <a:pPr marL="0" indent="0">
              <a:spcBef>
                <a:spcPts val="1300"/>
              </a:spcBef>
              <a:spcAft>
                <a:spcPts val="0"/>
              </a:spcAft>
              <a:buSzPts val="1018"/>
              <a:buFont typeface="Arial" panose="020B0604020202020204" pitchFamily="34" charset="0"/>
              <a:buNone/>
            </a:pPr>
            <a:r>
              <a:rPr lang="en-US" sz="1870" dirty="0"/>
              <a:t>Learning Acceleration - intervention services, professional development </a:t>
            </a:r>
          </a:p>
        </p:txBody>
      </p:sp>
    </p:spTree>
    <p:extLst>
      <p:ext uri="{BB962C8B-B14F-4D97-AF65-F5344CB8AC3E}">
        <p14:creationId xmlns:p14="http://schemas.microsoft.com/office/powerpoint/2010/main" val="279832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83634C-30A0-7B50-B8C5-52A0FFE6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05269"/>
            <a:ext cx="11360800" cy="763600"/>
          </a:xfrm>
        </p:spPr>
        <p:txBody>
          <a:bodyPr/>
          <a:lstStyle/>
          <a:p>
            <a:pPr algn="ctr"/>
            <a:r>
              <a:rPr lang="en-US" sz="3400" b="1" kern="1200" dirty="0">
                <a:solidFill>
                  <a:srgbClr val="6E2405"/>
                </a:solidFill>
                <a:effectLst/>
                <a:latin typeface="Palatino Linotype" panose="02040502050505030304" pitchFamily="18" charset="0"/>
                <a:ea typeface="+mj-ea"/>
                <a:cs typeface="+mj-cs"/>
              </a:rPr>
              <a:t>CRRSA (ESSER 2)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58E5E-9DE1-3306-3CD9-18214D2CBB00}"/>
              </a:ext>
            </a:extLst>
          </p:cNvPr>
          <p:cNvSpPr txBox="1"/>
          <p:nvPr/>
        </p:nvSpPr>
        <p:spPr>
          <a:xfrm>
            <a:off x="7365302" y="1022024"/>
            <a:ext cx="4171167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" sz="2133" b="0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Base = $721,450		   Learning Acceleration = $46,299 Mental Health = $45,000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29335-4096-6942-C91A-B1784AEAD492}"/>
              </a:ext>
            </a:extLst>
          </p:cNvPr>
          <p:cNvSpPr txBox="1"/>
          <p:nvPr/>
        </p:nvSpPr>
        <p:spPr>
          <a:xfrm>
            <a:off x="438729" y="1977049"/>
            <a:ext cx="11509178" cy="430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0" indent="-448722" algn="l" defTabSz="6858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Pts val="17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Summer Learning Academy - open to all K-12 students ($365,971)</a:t>
            </a:r>
          </a:p>
          <a:p>
            <a:pPr marL="609585" marR="0" lvl="0" indent="-448722" algn="l" defTabSz="685800" rtl="0" eaLnBrk="1" fontAlgn="auto" latinLnBrk="0" hangingPunct="1">
              <a:lnSpc>
                <a:spcPct val="108000"/>
              </a:lnSpc>
              <a:spcBef>
                <a:spcPts val="1333"/>
              </a:spcBef>
              <a:spcAft>
                <a:spcPts val="0"/>
              </a:spcAft>
              <a:buClrTx/>
              <a:buSzPts val="17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Learning Acceleration - intervention services, professional development ($210,465)</a:t>
            </a:r>
          </a:p>
          <a:p>
            <a:pPr marL="609585" marR="0" lvl="0" indent="-448722" algn="l" defTabSz="685800" rtl="0" eaLnBrk="1" fontAlgn="auto" latinLnBrk="0" hangingPunct="1">
              <a:lnSpc>
                <a:spcPct val="108000"/>
              </a:lnSpc>
              <a:spcBef>
                <a:spcPts val="1333"/>
              </a:spcBef>
              <a:spcAft>
                <a:spcPts val="0"/>
              </a:spcAft>
              <a:buClrTx/>
              <a:buSzPts val="17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Mental Health - intervention services, professional development, family support ($90,000)</a:t>
            </a:r>
          </a:p>
          <a:p>
            <a:pPr marL="609585" marR="0" lvl="0" indent="-448722" algn="l" defTabSz="685800" rtl="0" eaLnBrk="1" fontAlgn="auto" latinLnBrk="0" hangingPunct="1">
              <a:lnSpc>
                <a:spcPct val="108000"/>
              </a:lnSpc>
              <a:spcBef>
                <a:spcPts val="1333"/>
              </a:spcBef>
              <a:spcAft>
                <a:spcPts val="0"/>
              </a:spcAft>
              <a:buClrTx/>
              <a:buSzPts val="17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Physical Health and Safety - health-trained assistants for screening, supervision, isolation ($65,434); indoor air quality assessment ($10,000)</a:t>
            </a:r>
          </a:p>
          <a:p>
            <a:pPr marL="609585" marR="0" lvl="0" indent="-448722" algn="l" defTabSz="685800" rtl="0" eaLnBrk="1" fontAlgn="auto" latinLnBrk="0" hangingPunct="1">
              <a:lnSpc>
                <a:spcPct val="108000"/>
              </a:lnSpc>
              <a:spcBef>
                <a:spcPts val="1333"/>
              </a:spcBef>
              <a:spcAft>
                <a:spcPts val="0"/>
              </a:spcAft>
              <a:buClrTx/>
              <a:buSzPts val="17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Digital Technology - digital learning lab ($55,085)</a:t>
            </a:r>
          </a:p>
          <a:p>
            <a:pPr marL="609585" marR="0" lvl="0" indent="-448722" algn="l" defTabSz="685800" rtl="0" eaLnBrk="1" fontAlgn="auto" latinLnBrk="0" hangingPunct="1">
              <a:lnSpc>
                <a:spcPct val="108000"/>
              </a:lnSpc>
              <a:spcBef>
                <a:spcPts val="1333"/>
              </a:spcBef>
              <a:spcAft>
                <a:spcPts val="1333"/>
              </a:spcAft>
              <a:buClrTx/>
              <a:buSzPts val="17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School Culture and Climate - professional development on dignity and belonging ($15,794)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77719-112E-7D2F-B516-0507E31C4CA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750" b="1" kern="1200" dirty="0">
                <a:solidFill>
                  <a:srgbClr val="6E2405"/>
                </a:solidFill>
                <a:effectLst/>
                <a:latin typeface="Palatino Linotype" panose="02040502050505030304" pitchFamily="18" charset="0"/>
                <a:ea typeface="+mj-ea"/>
                <a:cs typeface="+mj-cs"/>
              </a:rPr>
              <a:t>ESSER 2 Planning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55997-1BE9-0DEE-5EDC-B72E9A1BBCAF}"/>
              </a:ext>
            </a:extLst>
          </p:cNvPr>
          <p:cNvSpPr txBox="1"/>
          <p:nvPr/>
        </p:nvSpPr>
        <p:spPr>
          <a:xfrm>
            <a:off x="403074" y="1549110"/>
            <a:ext cx="10897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Goal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53AAF-E663-7A05-532E-121F354886DF}"/>
              </a:ext>
            </a:extLst>
          </p:cNvPr>
          <p:cNvSpPr txBox="1"/>
          <p:nvPr/>
        </p:nvSpPr>
        <p:spPr>
          <a:xfrm>
            <a:off x="378022" y="3699024"/>
            <a:ext cx="4258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3B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439BA-8E59-49EB-7DAC-936C4063C9F0}"/>
              </a:ext>
            </a:extLst>
          </p:cNvPr>
          <p:cNvSpPr txBox="1"/>
          <p:nvPr/>
        </p:nvSpPr>
        <p:spPr>
          <a:xfrm>
            <a:off x="1624357" y="1549109"/>
            <a:ext cx="10897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Initiative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A8F4D-8F6B-4EE3-0C2B-A709E60434D4}"/>
              </a:ext>
            </a:extLst>
          </p:cNvPr>
          <p:cNvSpPr txBox="1"/>
          <p:nvPr/>
        </p:nvSpPr>
        <p:spPr>
          <a:xfrm>
            <a:off x="970990" y="3315681"/>
            <a:ext cx="3473732" cy="76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Expand extended school year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opportunities through a Summer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Learning Academy</a:t>
            </a:r>
          </a:p>
        </p:txBody>
      </p:sp>
      <p:graphicFrame>
        <p:nvGraphicFramePr>
          <p:cNvPr id="202" name="Google Shape;202;p34"/>
          <p:cNvGraphicFramePr/>
          <p:nvPr>
            <p:extLst>
              <p:ext uri="{D42A27DB-BD31-4B8C-83A1-F6EECF244321}">
                <p14:modId xmlns:p14="http://schemas.microsoft.com/office/powerpoint/2010/main" val="163789301"/>
              </p:ext>
            </p:extLst>
          </p:nvPr>
        </p:nvGraphicFramePr>
        <p:xfrm>
          <a:off x="4173400" y="1127342"/>
          <a:ext cx="7605135" cy="4721596"/>
        </p:xfrm>
        <a:graphic>
          <a:graphicData uri="http://schemas.openxmlformats.org/drawingml/2006/table">
            <a:tbl>
              <a:tblPr firstRow="1" firstCol="1">
                <a:noFill/>
              </a:tblPr>
              <a:tblGrid>
                <a:gridCol w="787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0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4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66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42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42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42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42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75196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Account</a:t>
                      </a: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Total Planned</a:t>
                      </a:r>
                      <a:endParaRPr sz="1300" b="1" dirty="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EOY</a:t>
                      </a: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Local</a:t>
                      </a: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ESSER 2</a:t>
                      </a:r>
                      <a:endParaRPr sz="13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MH</a:t>
                      </a: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LA</a:t>
                      </a:r>
                      <a:endParaRPr sz="13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MAS Title I</a:t>
                      </a:r>
                      <a:endParaRPr sz="13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HMS Title I</a:t>
                      </a:r>
                      <a:endParaRPr sz="13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4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100-100</a:t>
                      </a: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$379,029</a:t>
                      </a:r>
                      <a:endParaRPr sz="1300" b="1" dirty="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$29,589</a:t>
                      </a: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$67,326</a:t>
                      </a: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$172,434</a:t>
                      </a: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$24,489</a:t>
                      </a: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$14,795</a:t>
                      </a: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$14,794</a:t>
                      </a: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4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100-200</a:t>
                      </a: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$15,064</a:t>
                      </a:r>
                      <a:endParaRPr sz="1300" b="1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$13,191</a:t>
                      </a: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$1,873</a:t>
                      </a: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4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100-600</a:t>
                      </a: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$44,639</a:t>
                      </a:r>
                      <a:endParaRPr sz="1300" b="1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$21,750</a:t>
                      </a: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4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200-100</a:t>
                      </a: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$70,149</a:t>
                      </a:r>
                      <a:endParaRPr sz="1300" b="1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$9,796</a:t>
                      </a: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$7,802</a:t>
                      </a: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$52,551</a:t>
                      </a: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4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200-200</a:t>
                      </a: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$10,262</a:t>
                      </a:r>
                      <a:endParaRPr sz="1300" b="1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$4,020</a:t>
                      </a: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$3,121</a:t>
                      </a: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$3,121</a:t>
                      </a: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4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200-300</a:t>
                      </a: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$7,020</a:t>
                      </a:r>
                      <a:endParaRPr sz="1300" b="1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$7,020</a:t>
                      </a:r>
                      <a:endParaRPr sz="13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052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D13F-84FF-C586-C7A7-C4C0CA49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8798"/>
            <a:ext cx="12192000" cy="2726386"/>
          </a:xfrm>
        </p:spPr>
        <p:txBody>
          <a:bodyPr/>
          <a:lstStyle/>
          <a:p>
            <a:r>
              <a:rPr lang="en-US" sz="3750" b="1" kern="1200" dirty="0">
                <a:solidFill>
                  <a:srgbClr val="6E2405"/>
                </a:solidFill>
                <a:effectLst/>
                <a:latin typeface="Palatino Linotype" panose="02040502050505030304" pitchFamily="18" charset="0"/>
                <a:ea typeface="+mj-ea"/>
                <a:cs typeface="+mj-cs"/>
              </a:rPr>
              <a:t>ESSER 2 Outcomes (1 of 3)</a:t>
            </a:r>
            <a:endParaRPr lang="en-US" dirty="0"/>
          </a:p>
        </p:txBody>
      </p:sp>
      <p:pic>
        <p:nvPicPr>
          <p:cNvPr id="8" name="Picture 7" descr="Three people wearing masks and standing in front of a screen and an American flag. ">
            <a:extLst>
              <a:ext uri="{FF2B5EF4-FFF2-40B4-BE49-F238E27FC236}">
                <a16:creationId xmlns:a16="http://schemas.microsoft.com/office/drawing/2014/main" id="{6A8EB0F2-8796-4E05-5708-C2B65E10F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" y="1207008"/>
            <a:ext cx="4298053" cy="3225064"/>
          </a:xfrm>
          <a:prstGeom prst="rect">
            <a:avLst/>
          </a:prstGeom>
        </p:spPr>
      </p:pic>
      <p:pic>
        <p:nvPicPr>
          <p:cNvPr id="12" name="Picture 11" descr="Cover: BELONGING THROUGH A CULTURE OF DIGNITY: The Keys to Successful Equity Implementation by Floyd Cobb and John Krownapple Forward by Brenda Campbell Jones ">
            <a:extLst>
              <a:ext uri="{FF2B5EF4-FFF2-40B4-BE49-F238E27FC236}">
                <a16:creationId xmlns:a16="http://schemas.microsoft.com/office/drawing/2014/main" id="{DB1D1F24-FFDE-6D3F-8818-18980E45F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464" y="2313432"/>
            <a:ext cx="1816765" cy="2700762"/>
          </a:xfrm>
          <a:prstGeom prst="rect">
            <a:avLst/>
          </a:prstGeom>
        </p:spPr>
      </p:pic>
      <p:pic>
        <p:nvPicPr>
          <p:cNvPr id="14" name="Picture 13" descr="Three girls wearing white t-shirts that have words written on them in different colors. ">
            <a:extLst>
              <a:ext uri="{FF2B5EF4-FFF2-40B4-BE49-F238E27FC236}">
                <a16:creationId xmlns:a16="http://schemas.microsoft.com/office/drawing/2014/main" id="{6B5A8B5B-72F6-AB44-688B-5D1CF779D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008" y="1014984"/>
            <a:ext cx="4456562" cy="3121423"/>
          </a:xfrm>
          <a:prstGeom prst="rect">
            <a:avLst/>
          </a:prstGeom>
        </p:spPr>
      </p:pic>
      <p:pic>
        <p:nvPicPr>
          <p:cNvPr id="18" name="Picture 17" descr="A room with 2 white boards, 2 couches, a chair, a table, a shelfing unit, 3 beanbag chairs, a plant and a window.">
            <a:extLst>
              <a:ext uri="{FF2B5EF4-FFF2-40B4-BE49-F238E27FC236}">
                <a16:creationId xmlns:a16="http://schemas.microsoft.com/office/drawing/2014/main" id="{3B5B2B7F-91CA-88D1-B9DA-3B7A81901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328" y="4142232"/>
            <a:ext cx="3871296" cy="215817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2A5FAA-A9E0-CC75-A4FD-156308E9B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25146"/>
            <a:ext cx="12192000" cy="2726386"/>
          </a:xfrm>
        </p:spPr>
        <p:txBody>
          <a:bodyPr/>
          <a:lstStyle/>
          <a:p>
            <a:r>
              <a:rPr lang="en-US" sz="3750" b="1" kern="1200" dirty="0">
                <a:solidFill>
                  <a:srgbClr val="6E2405"/>
                </a:solidFill>
                <a:effectLst/>
                <a:latin typeface="Palatino Linotype" panose="02040502050505030304" pitchFamily="18" charset="0"/>
                <a:ea typeface="+mj-ea"/>
                <a:cs typeface="+mj-cs"/>
              </a:rPr>
              <a:t>ESSER 2 Outcomes (2 of 3)</a:t>
            </a:r>
            <a:endParaRPr lang="en-US" dirty="0"/>
          </a:p>
        </p:txBody>
      </p:sp>
      <p:pic>
        <p:nvPicPr>
          <p:cNvPr id="3" name="Picture 2" descr="3 children sit at a table and use Lego-like blocks ">
            <a:extLst>
              <a:ext uri="{FF2B5EF4-FFF2-40B4-BE49-F238E27FC236}">
                <a16:creationId xmlns:a16="http://schemas.microsoft.com/office/drawing/2014/main" id="{63FAA581-0597-AAEC-BE85-24BE89D7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379" y="1089828"/>
            <a:ext cx="4456562" cy="4980864"/>
          </a:xfrm>
          <a:prstGeom prst="rect">
            <a:avLst/>
          </a:prstGeom>
        </p:spPr>
      </p:pic>
      <p:pic>
        <p:nvPicPr>
          <p:cNvPr id="5" name="Picture 4" descr="An adult in a lab coat kneels on the floor shows student a science experience. The students are sitting on the floor. ">
            <a:extLst>
              <a:ext uri="{FF2B5EF4-FFF2-40B4-BE49-F238E27FC236}">
                <a16:creationId xmlns:a16="http://schemas.microsoft.com/office/drawing/2014/main" id="{C8C809C2-2C56-1AD8-EAA4-CA5A1659D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103" y="1370269"/>
            <a:ext cx="4334632" cy="470042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357CB-DFDB-8DD7-361C-BD377EA8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00094"/>
            <a:ext cx="12192000" cy="2726386"/>
          </a:xfrm>
        </p:spPr>
        <p:txBody>
          <a:bodyPr/>
          <a:lstStyle/>
          <a:p>
            <a:r>
              <a:rPr lang="en" dirty="0"/>
              <a:t>ESSER 2 Outcomes (3 of 3)</a:t>
            </a:r>
            <a:endParaRPr lang="en-US" dirty="0"/>
          </a:p>
        </p:txBody>
      </p:sp>
      <p:pic>
        <p:nvPicPr>
          <p:cNvPr id="4" name="Picture 3" descr="An empty classroom where several tables have been put together">
            <a:extLst>
              <a:ext uri="{FF2B5EF4-FFF2-40B4-BE49-F238E27FC236}">
                <a16:creationId xmlns:a16="http://schemas.microsoft.com/office/drawing/2014/main" id="{24322ECD-8D52-32E0-9C8C-2D614BB81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057" y="1411382"/>
            <a:ext cx="7248772" cy="4060288"/>
          </a:xfrm>
          <a:prstGeom prst="rect">
            <a:avLst/>
          </a:prstGeom>
        </p:spPr>
      </p:pic>
      <p:pic>
        <p:nvPicPr>
          <p:cNvPr id="6" name="Picture 5" descr="A busy classroom where students are sitting at tables and looking at laptops">
            <a:extLst>
              <a:ext uri="{FF2B5EF4-FFF2-40B4-BE49-F238E27FC236}">
                <a16:creationId xmlns:a16="http://schemas.microsoft.com/office/drawing/2014/main" id="{EEF15141-0B87-E396-6497-6B379FB9C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772" y="1409649"/>
            <a:ext cx="4060288" cy="2402032"/>
          </a:xfrm>
          <a:prstGeom prst="rect">
            <a:avLst/>
          </a:prstGeom>
        </p:spPr>
      </p:pic>
      <p:pic>
        <p:nvPicPr>
          <p:cNvPr id="8" name="Picture 7" descr="Busy classroom with two adults talking at the front of the classroom. ">
            <a:extLst>
              <a:ext uri="{FF2B5EF4-FFF2-40B4-BE49-F238E27FC236}">
                <a16:creationId xmlns:a16="http://schemas.microsoft.com/office/drawing/2014/main" id="{C7FDC10D-8424-D997-CF89-63159F5A5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567" y="3811681"/>
            <a:ext cx="2871465" cy="26763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8C96-A9D0-409F-ACEB-4191383A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11F70-4B47-4D8B-8623-CB2A819ED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46" y="1527447"/>
            <a:ext cx="11704320" cy="4507465"/>
          </a:xfrm>
        </p:spPr>
        <p:txBody>
          <a:bodyPr>
            <a:normAutofit fontScale="32500" lnSpcReduction="20000"/>
          </a:bodyPr>
          <a:lstStyle/>
          <a:p>
            <a:r>
              <a:rPr lang="en-US" sz="4000" b="1" dirty="0"/>
              <a:t>Housekeeping                                       </a:t>
            </a:r>
            <a:r>
              <a:rPr lang="en-US" sz="4000" dirty="0"/>
              <a:t> Dr. A .Charles Wright, Executive Director/Deputy Assistant Commissioner Division of Educational Services</a:t>
            </a:r>
          </a:p>
          <a:p>
            <a:r>
              <a:rPr lang="en-US" sz="4000" b="1" dirty="0"/>
              <a:t>Welcome                </a:t>
            </a:r>
            <a:r>
              <a:rPr lang="en-US" sz="4000" dirty="0"/>
              <a:t>                                  Ms. Kathy Ehling,  Assistant Commissioner, Division of Educational Services</a:t>
            </a:r>
          </a:p>
          <a:p>
            <a:r>
              <a:rPr lang="en-US" sz="4000" b="1" dirty="0"/>
              <a:t>Learning Acceleration                          </a:t>
            </a:r>
            <a:r>
              <a:rPr lang="en-US" sz="4000" dirty="0"/>
              <a:t>Ms. Lisa Haberl, Acting Director, Office of Standards, Division of Teaching and Learning Services</a:t>
            </a:r>
          </a:p>
          <a:p>
            <a:r>
              <a:rPr lang="en-US" sz="4000" b="1" dirty="0"/>
              <a:t>District Presentations </a:t>
            </a:r>
          </a:p>
          <a:p>
            <a:pPr marL="0" indent="0">
              <a:buNone/>
            </a:pPr>
            <a:r>
              <a:rPr lang="en-US" sz="4000" b="1" dirty="0"/>
              <a:t> Newton Public School District</a:t>
            </a:r>
          </a:p>
          <a:p>
            <a:r>
              <a:rPr lang="en-US" sz="4000" dirty="0"/>
              <a:t>Dr. G. Kennedy Greene, Superintendent</a:t>
            </a:r>
          </a:p>
          <a:p>
            <a:pPr marL="0" indent="0">
              <a:buNone/>
            </a:pPr>
            <a:r>
              <a:rPr lang="en-US" sz="4000" b="1" dirty="0"/>
              <a:t>Beverly City Public School District</a:t>
            </a:r>
          </a:p>
          <a:p>
            <a:pPr marL="0" indent="0">
              <a:buSzPct val="100000"/>
            </a:pPr>
            <a:r>
              <a:rPr lang="en-US" sz="4000" dirty="0"/>
              <a:t>Dr. Elizabeth C. </a:t>
            </a:r>
            <a:r>
              <a:rPr lang="en-US" sz="4000" dirty="0" err="1"/>
              <a:t>Giacobbe</a:t>
            </a:r>
            <a:r>
              <a:rPr lang="en-US" sz="4000" dirty="0"/>
              <a:t>, Superintendent</a:t>
            </a:r>
          </a:p>
          <a:p>
            <a:pPr marL="0" indent="0">
              <a:buSzPct val="100000"/>
            </a:pPr>
            <a:r>
              <a:rPr lang="en-US" sz="4000" dirty="0"/>
              <a:t>Ms. Kerri A. Lawler, Director of Curriculum &amp; Instruction</a:t>
            </a:r>
          </a:p>
          <a:p>
            <a:pPr marL="0" indent="0">
              <a:buNone/>
            </a:pPr>
            <a:r>
              <a:rPr lang="en-US" sz="4000" b="1" dirty="0"/>
              <a:t>Metuchen Public School District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000" dirty="0"/>
              <a:t> Dr. Vincent Caputo, Superintendent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000" dirty="0"/>
              <a:t> Rick Cohen, Assistant Superintendent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22598-E626-4FB5-B633-765394CD0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89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BD62FF-ED22-D512-C833-94153C2C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55373"/>
            <a:ext cx="11360800" cy="763600"/>
          </a:xfrm>
        </p:spPr>
        <p:txBody>
          <a:bodyPr/>
          <a:lstStyle/>
          <a:p>
            <a:pPr algn="ctr"/>
            <a:r>
              <a:rPr kumimoji="0" lang="en" sz="3750" b="1" i="0" u="none" strike="noStrike" kern="1200" cap="none" spc="0" normalizeH="0" baseline="0" noProof="0" dirty="0">
                <a:ln>
                  <a:noFill/>
                </a:ln>
                <a:solidFill>
                  <a:srgbClr val="6E240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ARP (ESSER 3) Stakeholder Engagement</a:t>
            </a:r>
            <a:r>
              <a:rPr kumimoji="0" lang="en" sz="3750" b="1" i="0" u="none" strike="noStrike" kern="1200" cap="none" spc="0" normalizeH="0" baseline="0" noProof="0" dirty="0">
                <a:ln>
                  <a:noFill/>
                </a:ln>
                <a:solidFill>
                  <a:srgbClr val="6E2405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EDB43-B781-E769-C8E6-222B7B2224BB}"/>
              </a:ext>
            </a:extLst>
          </p:cNvPr>
          <p:cNvSpPr txBox="1"/>
          <p:nvPr/>
        </p:nvSpPr>
        <p:spPr>
          <a:xfrm>
            <a:off x="440653" y="1899159"/>
            <a:ext cx="11258657" cy="47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29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kumimoji="0" lang="en-US" sz="3333" b="1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Oct 4-8 		</a:t>
            </a:r>
            <a:r>
              <a:rPr kumimoji="0" lang="en-US" sz="3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Student sessions (Week of Respect)</a:t>
            </a:r>
          </a:p>
          <a:p>
            <a:pPr marL="169329" marR="0" lvl="0" indent="0" algn="l" defTabSz="685800" rtl="0" eaLnBrk="1" fontAlgn="auto" latinLnBrk="0" hangingPunct="1">
              <a:lnSpc>
                <a:spcPct val="115000"/>
              </a:lnSpc>
              <a:spcBef>
                <a:spcPts val="2667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kumimoji="0" lang="en-US" sz="3333" b="1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Oct 11-15 </a:t>
            </a:r>
            <a:r>
              <a:rPr kumimoji="0" lang="en-US" sz="3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	Staff sessions </a:t>
            </a:r>
          </a:p>
          <a:p>
            <a:pPr marL="169329" marR="0" lvl="0" indent="0" algn="l" defTabSz="685800" rtl="0" eaLnBrk="1" fontAlgn="auto" latinLnBrk="0" hangingPunct="1">
              <a:lnSpc>
                <a:spcPct val="115000"/>
              </a:lnSpc>
              <a:spcBef>
                <a:spcPts val="2667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kumimoji="0" lang="en-US" sz="3333" b="1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Oct 20 </a:t>
            </a:r>
            <a:r>
              <a:rPr kumimoji="0" lang="en-US" sz="3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	Parent and Community session </a:t>
            </a: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653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All groups were encouraged to email </a:t>
            </a: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additional input to the Superintendent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B4A532-D818-C16A-039D-11CD49D0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55165"/>
            <a:ext cx="11360800" cy="763600"/>
          </a:xfrm>
        </p:spPr>
        <p:txBody>
          <a:bodyPr/>
          <a:lstStyle/>
          <a:p>
            <a:pPr algn="ctr"/>
            <a:r>
              <a:rPr lang="en" sz="4000" dirty="0">
                <a:latin typeface="Lato"/>
                <a:ea typeface="Lato"/>
                <a:cs typeface="Lato"/>
                <a:sym typeface="Lato"/>
              </a:rPr>
              <a:t>District Goals and Key Strategies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47D79-299E-230E-9630-3A9CF9A3340E}"/>
              </a:ext>
            </a:extLst>
          </p:cNvPr>
          <p:cNvSpPr txBox="1"/>
          <p:nvPr/>
        </p:nvSpPr>
        <p:spPr>
          <a:xfrm>
            <a:off x="284019" y="1678488"/>
            <a:ext cx="3961600" cy="319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Pts val="1656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Goal 1: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ASSESSING AND ADDRESSING HEALTH NEEDS</a:t>
            </a:r>
          </a:p>
          <a:p>
            <a:pPr marL="393699" marR="0" lvl="0" indent="-342900" algn="l" defTabSz="6858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Physical Health and Safety</a:t>
            </a:r>
          </a:p>
          <a:p>
            <a:pPr marL="393699" marR="0" lvl="0" indent="-342900" algn="l" defTabSz="6858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Mental Health Assessments and Resources</a:t>
            </a:r>
          </a:p>
          <a:p>
            <a:pPr marL="393699" marR="0" lvl="0" indent="-342900" algn="l" defTabSz="6858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Social Emotional Learning</a:t>
            </a:r>
          </a:p>
          <a:p>
            <a:pPr marL="393699" marR="0" lvl="0" indent="-342900" algn="l" defTabSz="6858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Community Schools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19B51-EE2D-75C3-57E6-0861E1503FED}"/>
              </a:ext>
            </a:extLst>
          </p:cNvPr>
          <p:cNvSpPr txBox="1"/>
          <p:nvPr/>
        </p:nvSpPr>
        <p:spPr>
          <a:xfrm>
            <a:off x="4220833" y="1664414"/>
            <a:ext cx="5086005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D7D31"/>
              </a:buClr>
              <a:buSzPts val="1800"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Gill Sans"/>
                <a:cs typeface="Gill Sans"/>
                <a:sym typeface="Gill Sans"/>
              </a:rPr>
              <a:t>Goal 2: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Gill Sans"/>
                <a:cs typeface="Gill Sans"/>
                <a:sym typeface="Gill Sans"/>
              </a:rPr>
              <a:t> BUILDING A CULTURE OF </a:t>
            </a:r>
            <a:b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Gill Sans"/>
                <a:cs typeface="Gill Sans"/>
                <a:sym typeface="Gill Sans"/>
              </a:rPr>
            </a:b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Gill Sans"/>
                <a:cs typeface="Gill Sans"/>
                <a:sym typeface="Gill Sans"/>
              </a:rPr>
              <a:t>DIGNITY AND A CLIMATE OF </a:t>
            </a:r>
            <a:b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Gill Sans"/>
                <a:cs typeface="Gill Sans"/>
                <a:sym typeface="Gill Sans"/>
              </a:rPr>
            </a:b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Gill Sans"/>
                <a:cs typeface="Gill Sans"/>
                <a:sym typeface="Gill Sans"/>
              </a:rPr>
              <a:t>BELONGING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solidFill>
                <a:srgbClr val="6C244A"/>
              </a:solidFill>
              <a:effectLst/>
              <a:uLnTx/>
              <a:uFillTx/>
              <a:latin typeface="Lato" panose="020F0502020204030203" pitchFamily="34" charset="0"/>
              <a:ea typeface="Arial"/>
              <a:cs typeface="Arial"/>
              <a:sym typeface="Arial"/>
            </a:endParaRPr>
          </a:p>
          <a:p>
            <a:pPr marL="609585" marR="0" lvl="0" indent="-533387" algn="l" defTabSz="9144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Inclusive Classroom </a:t>
            </a:r>
            <a:b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</a:b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Practices, Behavioral </a:t>
            </a:r>
            <a:b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</a:b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Expectations, and </a:t>
            </a:r>
            <a:b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</a:b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Disciplinary Practices</a:t>
            </a:r>
          </a:p>
          <a:p>
            <a:pPr marL="609585" marR="0" lvl="0" indent="-533387" algn="l" defTabSz="9144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Meaningful Student </a:t>
            </a:r>
            <a:b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</a:b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Involvement</a:t>
            </a:r>
          </a:p>
          <a:p>
            <a:pPr marL="609585" marR="0" lvl="0" indent="-533387" algn="l" defTabSz="9144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Staff Recruitment and </a:t>
            </a:r>
            <a:b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</a:b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Retention</a:t>
            </a:r>
          </a:p>
          <a:p>
            <a:pPr marL="609585" marR="0" lvl="0" indent="-533387" algn="l" defTabSz="9144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Policy 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5C340-3109-9BAE-CFA6-04FD8DDFC685}"/>
              </a:ext>
            </a:extLst>
          </p:cNvPr>
          <p:cNvSpPr txBox="1"/>
          <p:nvPr/>
        </p:nvSpPr>
        <p:spPr>
          <a:xfrm>
            <a:off x="8318433" y="1678488"/>
            <a:ext cx="3457967" cy="364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799" marR="0" lvl="0" indent="0" algn="l" defTabSz="6858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Tx/>
              <a:buSzPts val="1656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Goal 3: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 STRENGTHENING </a:t>
            </a:r>
            <a:b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</a:b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STUDENT-CENTERED </a:t>
            </a:r>
            <a:b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</a:b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LEARNING</a:t>
            </a:r>
          </a:p>
          <a:p>
            <a:pPr marL="609585" marR="0" lvl="0" indent="-558786" algn="l" defTabSz="6858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Formative Assessment</a:t>
            </a:r>
          </a:p>
          <a:p>
            <a:pPr marL="609585" marR="0" lvl="0" indent="-558786" algn="l" defTabSz="6858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Accelerated Learning</a:t>
            </a:r>
          </a:p>
          <a:p>
            <a:pPr marL="609585" marR="0" lvl="0" indent="-558786" algn="l" defTabSz="6858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Blended Instruction</a:t>
            </a:r>
          </a:p>
          <a:p>
            <a:pPr marL="609585" marR="0" lvl="0" indent="-558786" algn="l" defTabSz="6858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prstClr val="black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/>
                <a:cs typeface="Lato"/>
                <a:sym typeface="Lato"/>
              </a:rPr>
              <a:t>Flexible Resource Allocation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2704C4-D8B0-0BCE-260E-719A2AAB4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43055"/>
            <a:ext cx="11360800" cy="763600"/>
          </a:xfrm>
        </p:spPr>
        <p:txBody>
          <a:bodyPr>
            <a:normAutofit/>
          </a:bodyPr>
          <a:lstStyle/>
          <a:p>
            <a:pPr algn="ctr"/>
            <a:r>
              <a:rPr lang="en" sz="3200" dirty="0">
                <a:solidFill>
                  <a:schemeClr val="accent1"/>
                </a:solidFill>
              </a:rPr>
              <a:t>SMALL GROUP DISCUSSION QUESTIONS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C577C-A7EB-605A-9303-F45E86E1A457}"/>
              </a:ext>
            </a:extLst>
          </p:cNvPr>
          <p:cNvSpPr txBox="1"/>
          <p:nvPr/>
        </p:nvSpPr>
        <p:spPr>
          <a:xfrm>
            <a:off x="450936" y="1569909"/>
            <a:ext cx="11601036" cy="5232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lvl="0" indent="-575719" defTabSz="685800">
              <a:spcBef>
                <a:spcPts val="1333"/>
              </a:spcBef>
              <a:buSzPts val="3200"/>
              <a:buFont typeface="Arial" panose="020B0604020202020204" pitchFamily="34" charset="0"/>
              <a:buAutoNum type="arabicPeriod"/>
            </a:pPr>
            <a:r>
              <a:rPr lang="en-US" sz="4267" dirty="0">
                <a:solidFill>
                  <a:prstClr val="black"/>
                </a:solidFill>
                <a:latin typeface="Palatino Linotype" panose="02040502050505030304" pitchFamily="18" charset="0"/>
              </a:rPr>
              <a:t>What strategies under each goal are most important in helping our students be successful in school?</a:t>
            </a:r>
          </a:p>
          <a:p>
            <a:pPr marL="609585" lvl="0" indent="-575719" defTabSz="685800">
              <a:spcBef>
                <a:spcPts val="2400"/>
              </a:spcBef>
              <a:buSzPts val="3200"/>
              <a:buFont typeface="Arial" panose="020B0604020202020204" pitchFamily="34" charset="0"/>
              <a:buAutoNum type="arabicPeriod"/>
            </a:pPr>
            <a:r>
              <a:rPr lang="en-US" sz="4267" dirty="0">
                <a:solidFill>
                  <a:prstClr val="black"/>
                </a:solidFill>
                <a:latin typeface="Palatino Linotype" panose="02040502050505030304" pitchFamily="18" charset="0"/>
              </a:rPr>
              <a:t>What is the district doing now to address these needs that should be expanded?</a:t>
            </a:r>
            <a:endParaRPr lang="en-US" sz="1267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609585" lvl="0" indent="-575719" defTabSz="685800">
              <a:spcBef>
                <a:spcPts val="2400"/>
              </a:spcBef>
              <a:spcAft>
                <a:spcPts val="2400"/>
              </a:spcAft>
              <a:buSzPts val="3200"/>
              <a:buFont typeface="Arial" panose="020B0604020202020204" pitchFamily="34" charset="0"/>
              <a:buAutoNum type="arabicPeriod"/>
            </a:pPr>
            <a:r>
              <a:rPr lang="en-US" sz="4267" dirty="0">
                <a:solidFill>
                  <a:prstClr val="black"/>
                </a:solidFill>
                <a:latin typeface="Palatino Linotype" panose="02040502050505030304" pitchFamily="18" charset="0"/>
              </a:rPr>
              <a:t>What new ideas would address the needs?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79FC59-ADC0-CF49-E7F3-2093F3C6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" sz="2000" b="0" dirty="0">
                <a:latin typeface="Lato"/>
                <a:ea typeface="Lato"/>
                <a:cs typeface="Lato"/>
                <a:sym typeface="Lato"/>
              </a:rPr>
              <a:t>What strategies are most important in helping our students be successful in school?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0E60A-1A3C-1085-BB5A-9B2509E6F0FB}"/>
              </a:ext>
            </a:extLst>
          </p:cNvPr>
          <p:cNvSpPr txBox="1"/>
          <p:nvPr/>
        </p:nvSpPr>
        <p:spPr>
          <a:xfrm>
            <a:off x="98126" y="1617735"/>
            <a:ext cx="4134000" cy="322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Goal 1: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ASSESSING AND ADDRESSING HEALTH NEEDS</a:t>
            </a:r>
          </a:p>
          <a:p>
            <a:pPr marL="609585" marR="0" lvl="0" indent="-558786" algn="l" defTabSz="6858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srgbClr val="6C244A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Physical Health and Safety</a:t>
            </a:r>
          </a:p>
          <a:p>
            <a:pPr marL="609585" marR="0" lvl="0" indent="-558786" algn="l" defTabSz="6858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srgbClr val="6C244A"/>
              </a:buClr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Mental Health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Assessments and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Resources</a:t>
            </a:r>
          </a:p>
          <a:p>
            <a:pPr marL="609585" marR="0" lvl="0" indent="-558786" algn="l" defTabSz="6858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Tx/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Social Emotional Learning</a:t>
            </a:r>
          </a:p>
          <a:p>
            <a:pPr marL="609585" marR="0" lvl="0" indent="-558786" algn="l" defTabSz="6858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Tx/>
              <a:buSzPts val="1656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Community Schools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8319D5-DD09-D053-6210-1B35ECD58312}"/>
              </a:ext>
            </a:extLst>
          </p:cNvPr>
          <p:cNvSpPr txBox="1"/>
          <p:nvPr/>
        </p:nvSpPr>
        <p:spPr>
          <a:xfrm>
            <a:off x="4159052" y="1617735"/>
            <a:ext cx="3669716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80"/>
              </a:spcBef>
            </a:pPr>
            <a:r>
              <a:rPr lang="en-US" sz="2000" u="sng" dirty="0">
                <a:solidFill>
                  <a:prstClr val="black"/>
                </a:solidFill>
                <a:latin typeface="Gill Sans"/>
                <a:ea typeface="Gill Sans"/>
                <a:cs typeface="Gill Sans"/>
                <a:sym typeface="Gill Sans"/>
              </a:rPr>
              <a:t>Goal 2:</a:t>
            </a:r>
            <a:r>
              <a:rPr lang="en-US" sz="2000" dirty="0">
                <a:solidFill>
                  <a:prstClr val="black"/>
                </a:solidFill>
                <a:latin typeface="Gill Sans"/>
                <a:ea typeface="Gill Sans"/>
                <a:cs typeface="Gill Sans"/>
                <a:sym typeface="Gill Sans"/>
              </a:rPr>
              <a:t> BUILDING A CULTURE OF </a:t>
            </a:r>
            <a:br>
              <a:rPr lang="en-US" sz="2000" dirty="0">
                <a:solidFill>
                  <a:prstClr val="black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000" dirty="0">
                <a:solidFill>
                  <a:prstClr val="black"/>
                </a:solidFill>
                <a:latin typeface="Gill Sans"/>
                <a:ea typeface="Gill Sans"/>
                <a:cs typeface="Gill Sans"/>
                <a:sym typeface="Gill Sans"/>
              </a:rPr>
              <a:t>DIGNITY AND A CLIMATE OF </a:t>
            </a:r>
            <a:br>
              <a:rPr lang="en-US" sz="2000" dirty="0">
                <a:solidFill>
                  <a:prstClr val="black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000" dirty="0">
                <a:solidFill>
                  <a:prstClr val="black"/>
                </a:solidFill>
                <a:latin typeface="Gill Sans"/>
                <a:ea typeface="Gill Sans"/>
                <a:cs typeface="Gill Sans"/>
                <a:sym typeface="Gill Sans"/>
              </a:rPr>
              <a:t>BELONGING</a:t>
            </a:r>
          </a:p>
          <a:p>
            <a:pPr marL="609585" lvl="0" indent="-545578">
              <a:spcBef>
                <a:spcPts val="1280"/>
              </a:spcBef>
              <a:buClr>
                <a:srgbClr val="6C244A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  <a:t>Inclusive Classroom </a:t>
            </a:r>
            <a:b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  <a:t>Practices, Behavioral </a:t>
            </a:r>
            <a:b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  <a:t>Expectations, and </a:t>
            </a:r>
            <a:b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  <a:t>Disciplinary Practices</a:t>
            </a:r>
          </a:p>
          <a:p>
            <a:pPr marL="609585" lvl="0" indent="-545578">
              <a:spcBef>
                <a:spcPts val="1280"/>
              </a:spcBef>
              <a:buClr>
                <a:srgbClr val="44546A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Meaningful Student </a:t>
            </a:r>
            <a:br>
              <a:rPr lang="en-US" sz="20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0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Involvement</a:t>
            </a:r>
          </a:p>
          <a:p>
            <a:pPr marL="609585" lvl="0" indent="-545578">
              <a:spcBef>
                <a:spcPts val="1280"/>
              </a:spcBef>
              <a:buClr>
                <a:srgbClr val="6C244A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  <a:t>Staff Recruitment and </a:t>
            </a:r>
            <a:b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  <a:t>Retention</a:t>
            </a:r>
          </a:p>
          <a:p>
            <a:pPr marL="609585" lvl="0" indent="-545578">
              <a:spcBef>
                <a:spcPts val="1280"/>
              </a:spcBef>
              <a:buClr>
                <a:srgbClr val="44546A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Policy 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514CE-2421-AA0C-895C-027B5BDB4020}"/>
              </a:ext>
            </a:extLst>
          </p:cNvPr>
          <p:cNvSpPr txBox="1"/>
          <p:nvPr/>
        </p:nvSpPr>
        <p:spPr>
          <a:xfrm>
            <a:off x="8354837" y="1630639"/>
            <a:ext cx="342156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spcBef>
                <a:spcPts val="1280"/>
              </a:spcBef>
              <a:buSzPts val="1800"/>
            </a:pPr>
            <a:r>
              <a:rPr lang="en-US" sz="2000" u="sng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Goal 3:</a:t>
            </a:r>
            <a:r>
              <a:rPr lang="en-US" sz="2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 STRENGTHENING STUDENT-CENTERED LEARNING</a:t>
            </a:r>
          </a:p>
          <a:p>
            <a:pPr marL="609585" lvl="0" indent="-558786" defTabSz="685800">
              <a:spcBef>
                <a:spcPts val="2667"/>
              </a:spcBef>
              <a:buSzPts val="1656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Formative Assessment</a:t>
            </a:r>
          </a:p>
          <a:p>
            <a:pPr marL="609585" lvl="0" indent="-558786" defTabSz="685800">
              <a:spcBef>
                <a:spcPts val="2667"/>
              </a:spcBef>
              <a:buClr>
                <a:srgbClr val="6C244A"/>
              </a:buClr>
              <a:buSzPts val="1656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  <a:t>Accelerated Learning</a:t>
            </a:r>
          </a:p>
          <a:p>
            <a:pPr marL="609585" lvl="0" indent="-558786" defTabSz="685800">
              <a:spcBef>
                <a:spcPts val="2667"/>
              </a:spcBef>
              <a:buSzPts val="1656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Blended Instruction</a:t>
            </a:r>
          </a:p>
          <a:p>
            <a:pPr marL="609585" lvl="0" indent="-558786" defTabSz="685800">
              <a:spcBef>
                <a:spcPts val="2667"/>
              </a:spcBef>
              <a:buClr>
                <a:srgbClr val="6C244A"/>
              </a:buClr>
              <a:buSzPts val="1656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C244A"/>
                </a:solidFill>
                <a:latin typeface="Lato"/>
                <a:ea typeface="Lato"/>
                <a:cs typeface="Lato"/>
                <a:sym typeface="Lato"/>
              </a:rPr>
              <a:t>Flexible Resource Allocation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07F1D-F957-6CE2-6EF6-4048A13DB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" sz="2000" b="0" dirty="0">
                <a:latin typeface="Lato"/>
                <a:ea typeface="Lato"/>
                <a:cs typeface="Lato"/>
                <a:sym typeface="Lato"/>
              </a:rPr>
              <a:t>What is the district doing now to address these needs that should be expanded?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268E3-12A3-4FB5-00F7-5B693B0473F9}"/>
              </a:ext>
            </a:extLst>
          </p:cNvPr>
          <p:cNvSpPr txBox="1"/>
          <p:nvPr/>
        </p:nvSpPr>
        <p:spPr>
          <a:xfrm>
            <a:off x="7699247" y="1252728"/>
            <a:ext cx="331012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Students - MAS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  HMS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  NHS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3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Staff - MAS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  HMS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  NHS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6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Parents &amp; Community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C2A9D-D3EF-EE4E-94D9-35F3F02DD418}"/>
              </a:ext>
            </a:extLst>
          </p:cNvPr>
          <p:cNvSpPr txBox="1"/>
          <p:nvPr/>
        </p:nvSpPr>
        <p:spPr>
          <a:xfrm>
            <a:off x="368941" y="1936724"/>
            <a:ext cx="10703315" cy="3543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85800">
              <a:lnSpc>
                <a:spcPct val="108000"/>
              </a:lnSpc>
              <a:buSzPts val="1800"/>
            </a:pPr>
            <a:r>
              <a:rPr lang="en-US" sz="2300" b="1" dirty="0">
                <a:solidFill>
                  <a:srgbClr val="6C244A"/>
                </a:solidFill>
                <a:latin typeface="Palatino Linotype" panose="02040502050505030304" pitchFamily="18" charset="0"/>
              </a:rPr>
              <a:t>Assessing and Addressing Health Needs</a:t>
            </a:r>
          </a:p>
          <a:p>
            <a:pPr marL="609585" lvl="0" indent="-457189" defTabSz="685800">
              <a:lnSpc>
                <a:spcPct val="108000"/>
              </a:lnSpc>
              <a:buSzPts val="1800"/>
              <a:buFont typeface="Arial" panose="020B0604020202020204" pitchFamily="34" charset="0"/>
              <a:buAutoNum type="arabicPeriod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Ventilation and air purifiers </a:t>
            </a:r>
            <a:r>
              <a:rPr lang="en-US" sz="2300" baseline="30000" dirty="0">
                <a:solidFill>
                  <a:prstClr val="black"/>
                </a:solidFill>
                <a:latin typeface="Palatino Linotype" panose="02040502050505030304" pitchFamily="18" charset="0"/>
              </a:rPr>
              <a:t>36</a:t>
            </a:r>
          </a:p>
          <a:p>
            <a:pPr lvl="0" defTabSz="685800">
              <a:lnSpc>
                <a:spcPct val="108000"/>
              </a:lnSpc>
              <a:spcBef>
                <a:spcPts val="1600"/>
              </a:spcBef>
              <a:buSzPts val="1800"/>
            </a:pPr>
            <a:r>
              <a:rPr lang="en-US" sz="2300" b="1" dirty="0">
                <a:solidFill>
                  <a:srgbClr val="6C244A"/>
                </a:solidFill>
                <a:latin typeface="Palatino Linotype" panose="02040502050505030304" pitchFamily="18" charset="0"/>
              </a:rPr>
              <a:t>Building a Culture of Dignity and a Climate of Belonging</a:t>
            </a:r>
          </a:p>
          <a:p>
            <a:pPr marL="609585" lvl="0" indent="-457189" defTabSz="685800">
              <a:lnSpc>
                <a:spcPct val="108000"/>
              </a:lnSpc>
              <a:buSzPts val="1800"/>
              <a:buFont typeface="Arial" panose="020B0604020202020204" pitchFamily="34" charset="0"/>
              <a:buAutoNum type="arabicPeriod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Staff helping students feel less marginalized (e.g. counselors, teachers)</a:t>
            </a:r>
            <a:r>
              <a:rPr lang="en-US" sz="2300" baseline="30000" dirty="0">
                <a:solidFill>
                  <a:prstClr val="black"/>
                </a:solidFill>
                <a:latin typeface="Palatino Linotype" panose="02040502050505030304" pitchFamily="18" charset="0"/>
              </a:rPr>
              <a:t>23567</a:t>
            </a:r>
          </a:p>
          <a:p>
            <a:pPr lvl="0" defTabSz="685800">
              <a:lnSpc>
                <a:spcPct val="108000"/>
              </a:lnSpc>
              <a:spcBef>
                <a:spcPts val="1600"/>
              </a:spcBef>
              <a:buSzPts val="1800"/>
            </a:pPr>
            <a:r>
              <a:rPr lang="en-US" sz="2300" b="1" dirty="0">
                <a:solidFill>
                  <a:srgbClr val="6C244A"/>
                </a:solidFill>
                <a:latin typeface="Palatino Linotype" panose="02040502050505030304" pitchFamily="18" charset="0"/>
              </a:rPr>
              <a:t>Strengthening Student Centered Learning</a:t>
            </a:r>
          </a:p>
          <a:p>
            <a:pPr marL="609585" lvl="0" indent="-457189" defTabSz="685800">
              <a:lnSpc>
                <a:spcPct val="108000"/>
              </a:lnSpc>
              <a:buSzPts val="1800"/>
              <a:buFont typeface="Arial" panose="020B0604020202020204" pitchFamily="34" charset="0"/>
              <a:buAutoNum type="arabicPeriod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Increase </a:t>
            </a:r>
            <a:r>
              <a:rPr lang="en-US" sz="23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wifi</a:t>
            </a: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, infrastructure,  connectivity </a:t>
            </a:r>
            <a:r>
              <a:rPr lang="en-US" sz="2300" baseline="30000" dirty="0">
                <a:solidFill>
                  <a:prstClr val="black"/>
                </a:solidFill>
                <a:latin typeface="Palatino Linotype" panose="02040502050505030304" pitchFamily="18" charset="0"/>
              </a:rPr>
              <a:t>12357</a:t>
            </a:r>
          </a:p>
          <a:p>
            <a:pPr marL="609585" lvl="0" indent="-457189" defTabSz="685800">
              <a:lnSpc>
                <a:spcPct val="108000"/>
              </a:lnSpc>
              <a:buSzPts val="1800"/>
              <a:buFont typeface="Arial" panose="020B0604020202020204" pitchFamily="34" charset="0"/>
              <a:buAutoNum type="arabicPeriod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Updated </a:t>
            </a:r>
            <a:r>
              <a:rPr lang="en-US" sz="23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chromebooks</a:t>
            </a: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300" baseline="30000" dirty="0">
                <a:solidFill>
                  <a:prstClr val="black"/>
                </a:solidFill>
                <a:latin typeface="Palatino Linotype" panose="02040502050505030304" pitchFamily="18" charset="0"/>
              </a:rPr>
              <a:t>245</a:t>
            </a:r>
          </a:p>
          <a:p>
            <a:pPr marL="609585" lvl="0" indent="-457189" defTabSz="685800">
              <a:lnSpc>
                <a:spcPct val="108000"/>
              </a:lnSpc>
              <a:buSzPts val="1800"/>
              <a:buFont typeface="Arial" panose="020B0604020202020204" pitchFamily="34" charset="0"/>
              <a:buAutoNum type="arabicPeriod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Academic supports (e.g. Tier 3 intervention time during and after school) </a:t>
            </a:r>
            <a:r>
              <a:rPr lang="en-US" sz="2300" baseline="30000" dirty="0">
                <a:solidFill>
                  <a:prstClr val="black"/>
                </a:solidFill>
                <a:latin typeface="Palatino Linotype" panose="02040502050505030304" pitchFamily="18" charset="0"/>
              </a:rPr>
              <a:t>145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BB56B7-E625-7DB3-B487-AD931D25D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02336"/>
            <a:ext cx="11360800" cy="763600"/>
          </a:xfrm>
        </p:spPr>
        <p:txBody>
          <a:bodyPr/>
          <a:lstStyle/>
          <a:p>
            <a:pPr algn="ctr"/>
            <a:r>
              <a:rPr kumimoji="0" lang="en" sz="3200" b="0" i="0" u="none" strike="noStrike" kern="1200" cap="none" spc="0" normalizeH="0" baseline="0" noProof="0" dirty="0">
                <a:ln>
                  <a:noFill/>
                </a:ln>
                <a:solidFill>
                  <a:srgbClr val="6E240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What new ideas would address the needs?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9BCB1-9F55-89B8-6123-23D29D7B46CE}"/>
              </a:ext>
            </a:extLst>
          </p:cNvPr>
          <p:cNvSpPr txBox="1"/>
          <p:nvPr/>
        </p:nvSpPr>
        <p:spPr>
          <a:xfrm>
            <a:off x="7736825" y="1327884"/>
            <a:ext cx="331012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Students - MAS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  HMS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  NHS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3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Staff - MAS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  HMS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  NHS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6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Parents &amp; Community </a:t>
            </a:r>
            <a:r>
              <a:rPr lang="en-US" sz="1600" baseline="30000" dirty="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rPr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AD1D2-86C4-9545-5287-43454C6F186E}"/>
              </a:ext>
            </a:extLst>
          </p:cNvPr>
          <p:cNvSpPr txBox="1"/>
          <p:nvPr/>
        </p:nvSpPr>
        <p:spPr>
          <a:xfrm>
            <a:off x="453178" y="1578404"/>
            <a:ext cx="11776400" cy="512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Strengthening Student Centered Learning</a:t>
            </a:r>
          </a:p>
          <a:p>
            <a:pPr marL="609585" marR="0" lvl="0" indent="-457189" algn="l" defTabSz="685800" rtl="0" eaLnBrk="1" fontAlgn="auto" latinLnBrk="0" hangingPunct="1">
              <a:lnSpc>
                <a:spcPct val="108000"/>
              </a:lnSpc>
              <a:spcBef>
                <a:spcPts val="1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Use audio-visual aids (e.g., teacher mics, replace smartboards) 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2356</a:t>
            </a:r>
          </a:p>
          <a:p>
            <a:pPr marL="609585" marR="0" lvl="0" indent="-457189" algn="l" defTabSz="685800" rtl="0" eaLnBrk="1" fontAlgn="auto" latinLnBrk="0" hangingPunct="1">
              <a:lnSpc>
                <a:spcPct val="108000"/>
              </a:lnSpc>
              <a:spcBef>
                <a:spcPts val="1333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Expand summer enrichment (e.g. Ag, Robotics, freshmen, advertising) 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467</a:t>
            </a:r>
          </a:p>
          <a:p>
            <a:pPr marL="609585" marR="0" lvl="0" indent="-457189" algn="l" defTabSz="685800" rtl="0" eaLnBrk="1" fontAlgn="auto" latinLnBrk="0" hangingPunct="1">
              <a:lnSpc>
                <a:spcPct val="108000"/>
              </a:lnSpc>
              <a:spcBef>
                <a:spcPts val="1333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Time for one-on-one check-ins with teachers (in-person or virtually) 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23</a:t>
            </a:r>
          </a:p>
          <a:p>
            <a:pPr marL="0" marR="0" lvl="0" indent="0" algn="l" defTabSz="685800" rtl="0" eaLnBrk="1" fontAlgn="auto" latinLnBrk="0" hangingPunct="1">
              <a:lnSpc>
                <a:spcPct val="108000"/>
              </a:lnSpc>
              <a:spcBef>
                <a:spcPts val="1333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Others</a:t>
            </a:r>
          </a:p>
          <a:p>
            <a:pPr marL="609585" marR="0" lvl="0" indent="-457189" algn="l" defTabSz="6858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Expand tech courses (e.g. typing, VR, coding, software development) 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1235</a:t>
            </a:r>
          </a:p>
          <a:p>
            <a:pPr marL="609585" marR="0" lvl="0" indent="-457189" algn="l" defTabSz="6858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Incentivize TAs and subs for retention (e.g., salaries, tiered pay,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permanent subs) 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46</a:t>
            </a:r>
          </a:p>
          <a:p>
            <a:pPr marL="609585" marR="0" lvl="0" indent="-457189" algn="l" defTabSz="6858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Support band/music (e.g., new uniforms, instruments) 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236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2B52A8-F8A6-72EF-4C64-6ACBCDF6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60"/>
            <a:ext cx="12192000" cy="612624"/>
          </a:xfrm>
        </p:spPr>
        <p:txBody>
          <a:bodyPr/>
          <a:lstStyle/>
          <a:p>
            <a:r>
              <a:rPr kumimoji="0" lang="en" sz="3750" b="1" i="0" u="none" strike="noStrike" kern="1200" cap="none" spc="0" normalizeH="0" baseline="0" noProof="0" dirty="0">
                <a:ln>
                  <a:noFill/>
                </a:ln>
                <a:solidFill>
                  <a:srgbClr val="6E2405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ESSER 3 Planning</a:t>
            </a:r>
            <a:endParaRPr lang="en-US" dirty="0"/>
          </a:p>
        </p:txBody>
      </p:sp>
      <p:graphicFrame>
        <p:nvGraphicFramePr>
          <p:cNvPr id="274" name="Google Shape;274;p44"/>
          <p:cNvGraphicFramePr/>
          <p:nvPr>
            <p:extLst>
              <p:ext uri="{D42A27DB-BD31-4B8C-83A1-F6EECF244321}">
                <p14:modId xmlns:p14="http://schemas.microsoft.com/office/powerpoint/2010/main" val="3843085895"/>
              </p:ext>
            </p:extLst>
          </p:nvPr>
        </p:nvGraphicFramePr>
        <p:xfrm>
          <a:off x="287851" y="1486600"/>
          <a:ext cx="11694967" cy="4484732"/>
        </p:xfrm>
        <a:graphic>
          <a:graphicData uri="http://schemas.openxmlformats.org/drawingml/2006/table">
            <a:tbl>
              <a:tblPr firstRow="1" firstCol="1">
                <a:noFill/>
              </a:tblPr>
              <a:tblGrid>
                <a:gridCol w="2524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93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58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43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8487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Description of Need</a:t>
                      </a:r>
                      <a:endParaRPr sz="1500" b="1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Data Sources Used to Determine the Need</a:t>
                      </a:r>
                      <a:endParaRPr sz="1500" b="1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District Goal(s)</a:t>
                      </a:r>
                      <a:endParaRPr sz="1500" b="1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NJDOE Evidence-Based Intervention(s)</a:t>
                      </a:r>
                      <a:endParaRPr sz="1500" b="1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Years</a:t>
                      </a:r>
                      <a:endParaRPr sz="1500" b="1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Funding Source</a:t>
                      </a:r>
                      <a:endParaRPr sz="1500" b="1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TOTAL</a:t>
                      </a:r>
                      <a:endParaRPr sz="1500" b="1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/>
                        <a:t>ESSER 3 </a:t>
                      </a:r>
                      <a:r>
                        <a:rPr lang="en" sz="1500" b="1" i="1" dirty="0"/>
                        <a:t>20% to LA</a:t>
                      </a:r>
                      <a:endParaRPr sz="1500" b="1" i="1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985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Additional resources are needed for teachers to provide academic intervention and summer academy programs.</a:t>
                      </a: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Stakeholder engagement input, K-8 formative assessment scores; K-12 course grades</a:t>
                      </a: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Student Centered Learning</a:t>
                      </a: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Learning Acceleration Guide, Multi-Tiered Systems of Support</a:t>
                      </a: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2022-23 2023-24</a:t>
                      </a: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ESSER 3</a:t>
                      </a: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$80,000</a:t>
                      </a:r>
                      <a:endParaRPr sz="180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$80,000</a:t>
                      </a:r>
                      <a:endParaRPr sz="1800" dirty="0"/>
                    </a:p>
                  </a:txBody>
                  <a:tcPr marL="38100" marR="38100" marT="25400" marB="25400" anchor="b">
                    <a:lnL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172CB0-5E3E-8D91-9D13-72441EC95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92743"/>
            <a:ext cx="11360800" cy="763600"/>
          </a:xfrm>
        </p:spPr>
        <p:txBody>
          <a:bodyPr/>
          <a:lstStyle/>
          <a:p>
            <a:pPr algn="ctr"/>
            <a:r>
              <a:rPr kumimoji="0" lang="en" sz="3750" b="1" i="0" u="none" strike="noStrike" kern="1200" cap="none" spc="0" normalizeH="0" baseline="0" noProof="0" dirty="0">
                <a:ln>
                  <a:noFill/>
                </a:ln>
                <a:solidFill>
                  <a:srgbClr val="6E2405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ARP (ESSER 3)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23417-045C-A549-093D-FB52C00447D4}"/>
              </a:ext>
            </a:extLst>
          </p:cNvPr>
          <p:cNvSpPr txBox="1"/>
          <p:nvPr/>
        </p:nvSpPr>
        <p:spPr>
          <a:xfrm>
            <a:off x="379343" y="1684752"/>
            <a:ext cx="3294346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Allocations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Base = $1,861,286		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LA =  	$114,873	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MH = 	  $45,000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ESY = 	  $40,000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6C244A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ESD = 	  $40,000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6AA7B-98D5-4ED5-ADDA-0D8C37C6F065}"/>
              </a:ext>
            </a:extLst>
          </p:cNvPr>
          <p:cNvSpPr txBox="1"/>
          <p:nvPr/>
        </p:nvSpPr>
        <p:spPr>
          <a:xfrm>
            <a:off x="4322707" y="1048604"/>
            <a:ext cx="8095989" cy="529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1000"/>
              </a:spcAft>
              <a:buClrTx/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Initiatives</a:t>
            </a:r>
          </a:p>
          <a:p>
            <a:pPr marL="609585" marR="0" lvl="0" indent="-445758" algn="l" defTabSz="685800" rtl="0" eaLnBrk="1" fontAlgn="auto" latinLnBrk="0" hangingPunct="1"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Tier 2/3 LA intervention services		$382,808</a:t>
            </a:r>
          </a:p>
          <a:p>
            <a:pPr marL="609585" marR="0" lvl="0" indent="-445758" algn="l" defTabSz="685800" rtl="0" eaLnBrk="1" fontAlgn="auto" latinLnBrk="0" hangingPunct="1"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Tier 2/3 MH intervention services		$362,000	</a:t>
            </a:r>
          </a:p>
          <a:p>
            <a:pPr marL="609585" marR="0" lvl="0" indent="-445758" algn="l" defTabSz="685800" rtl="0" eaLnBrk="1" fontAlgn="auto" latinLnBrk="0" hangingPunct="1"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Indoor air quality improvement			$300,000</a:t>
            </a:r>
          </a:p>
          <a:p>
            <a:pPr marL="609585" marR="0" lvl="0" indent="-445758" algn="l" defTabSz="685800" rtl="0" eaLnBrk="1" fontAlgn="auto" latinLnBrk="0" hangingPunct="1"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Summer learning academy				$276,414</a:t>
            </a:r>
          </a:p>
          <a:p>
            <a:pPr marL="609585" marR="0" lvl="0" indent="-445758" algn="l" defTabSz="685800" rtl="0" eaLnBrk="1" fontAlgn="auto" latinLnBrk="0" hangingPunct="1"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Health trained assistants				$142,098</a:t>
            </a:r>
          </a:p>
          <a:p>
            <a:pPr marL="609585" marR="0" lvl="0" indent="-445758" algn="l" defTabSz="685800" rtl="0" eaLnBrk="1" fontAlgn="auto" latinLnBrk="0" hangingPunct="1"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Teacher leaders for LA				$114,873</a:t>
            </a:r>
          </a:p>
          <a:p>
            <a:pPr marL="609585" marR="0" lvl="0" indent="-445758" algn="l" defTabSz="685800" rtl="0" eaLnBrk="1" fontAlgn="auto" latinLnBrk="0" hangingPunct="1"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Academic intervention resources		  $80,000</a:t>
            </a:r>
          </a:p>
          <a:p>
            <a:pPr marL="609585" marR="0" lvl="0" indent="-445758" algn="l" defTabSz="685800" rtl="0" eaLnBrk="1" fontAlgn="auto" latinLnBrk="0" hangingPunct="1"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Digital devices and connectivity		  	  $77,268</a:t>
            </a:r>
          </a:p>
          <a:p>
            <a:pPr marL="609585" marR="0" lvl="0" indent="-445758" algn="l" defTabSz="685800" rtl="0" eaLnBrk="1" fontAlgn="auto" latinLnBrk="0" hangingPunct="1"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Covid testing supplies				  $72,000</a:t>
            </a:r>
          </a:p>
          <a:p>
            <a:pPr marL="609585" marR="0" lvl="0" indent="-445758" algn="l" defTabSz="685800" rtl="0" eaLnBrk="1" fontAlgn="auto" latinLnBrk="0" hangingPunct="1"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Covid contact tracers				 	  $53,825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F17E-1207-43E4-A01B-F5BF1BD6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5807"/>
            <a:ext cx="12192000" cy="2726386"/>
          </a:xfrm>
        </p:spPr>
        <p:txBody>
          <a:bodyPr>
            <a:normAutofit/>
          </a:bodyPr>
          <a:lstStyle/>
          <a:p>
            <a:r>
              <a:rPr lang="en-US" dirty="0"/>
              <a:t> Beverly City School District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2119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8D5F565-4663-35AA-3943-1E7B0BDFE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951" y="2103120"/>
            <a:ext cx="9046981" cy="882725"/>
          </a:xfrm>
        </p:spPr>
        <p:txBody>
          <a:bodyPr/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428A"/>
                </a:solidFill>
                <a:effectLst/>
                <a:uLnTx/>
                <a:uFillTx/>
                <a:latin typeface="Arial Narrow"/>
                <a:sym typeface="Arial Narrow"/>
              </a:rPr>
              <a:t>A Culture of Accountability</a:t>
            </a:r>
            <a:endParaRPr lang="en-US" dirty="0"/>
          </a:p>
        </p:txBody>
      </p:sp>
      <p:pic>
        <p:nvPicPr>
          <p:cNvPr id="5" name="Picture 4" descr="Logo: BEVERLY CITY SCHOOL DISTRICT ENTER A LEARNER...LEAVE A LEADER">
            <a:extLst>
              <a:ext uri="{FF2B5EF4-FFF2-40B4-BE49-F238E27FC236}">
                <a16:creationId xmlns:a16="http://schemas.microsoft.com/office/drawing/2014/main" id="{F37FC3C5-902F-5B5C-FA53-27342D179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937" y="132745"/>
            <a:ext cx="4391638" cy="1362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6DCAA-A632-3800-D719-4468928EE9E1}"/>
              </a:ext>
            </a:extLst>
          </p:cNvPr>
          <p:cNvSpPr txBox="1"/>
          <p:nvPr/>
        </p:nvSpPr>
        <p:spPr>
          <a:xfrm>
            <a:off x="2147888" y="2719050"/>
            <a:ext cx="8880954" cy="368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buClr>
                <a:srgbClr val="00428A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428A"/>
                </a:solidFill>
                <a:effectLst/>
                <a:uLnTx/>
                <a:uFillTx/>
                <a:latin typeface="Arial Narrow"/>
                <a:sym typeface="Arial Narrow"/>
              </a:rPr>
              <a:t>Beverly City School District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428A"/>
              </a:solidFill>
              <a:effectLst/>
              <a:uLnTx/>
              <a:uFillTx/>
              <a:latin typeface="Arial Narrow"/>
              <a:sym typeface="Arial Narrow"/>
            </a:endParaRPr>
          </a:p>
          <a:p>
            <a:pPr marL="0" marR="0" lvl="0" indent="0" algn="l" defTabSz="6858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428A"/>
                </a:solidFill>
                <a:effectLst/>
                <a:uLnTx/>
                <a:uFillTx/>
                <a:latin typeface="Arial Narrow"/>
                <a:sym typeface="Arial Narrow"/>
              </a:rPr>
              <a:t>​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428A"/>
                </a:solidFill>
                <a:effectLst/>
                <a:uLnTx/>
                <a:uFillTx/>
                <a:latin typeface="Arial Narrow"/>
                <a:sym typeface="Arial Narrow"/>
              </a:rPr>
              <a:t>A National Title I Distinguished School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428A"/>
              </a:solidFill>
              <a:effectLst/>
              <a:uLnTx/>
              <a:uFillTx/>
              <a:latin typeface="Arial Narrow"/>
              <a:sym typeface="Arial Narrow"/>
            </a:endParaRPr>
          </a:p>
          <a:p>
            <a:pPr marL="0" marR="0" lvl="0" indent="0" algn="l" defTabSz="6858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428A"/>
                </a:solidFill>
                <a:effectLst/>
                <a:uLnTx/>
                <a:uFillTx/>
                <a:latin typeface="Arial Narrow"/>
                <a:sym typeface="Arial Narrow"/>
              </a:rPr>
              <a:t>A NJDOE Lighthouse District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428A"/>
              </a:solidFill>
              <a:effectLst/>
              <a:uLnTx/>
              <a:uFillTx/>
              <a:latin typeface="Arial Narrow"/>
              <a:sym typeface="Arial Narrow"/>
            </a:endParaRPr>
          </a:p>
          <a:p>
            <a:pPr marL="0" marR="0" lvl="0" indent="0" algn="l" defTabSz="685800" rtl="0" eaLnBrk="1" fontAlgn="auto" latinLnBrk="0" hangingPunct="1">
              <a:lnSpc>
                <a:spcPct val="200000"/>
              </a:lnSpc>
              <a:spcBef>
                <a:spcPts val="2600"/>
              </a:spcBef>
              <a:spcAft>
                <a:spcPts val="1000"/>
              </a:spcAft>
              <a:buClr>
                <a:srgbClr val="00428A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428A"/>
                </a:solidFill>
                <a:effectLst/>
                <a:uLnTx/>
                <a:uFillTx/>
                <a:latin typeface="Arial Narrow"/>
                <a:sym typeface="Arial Narrow"/>
              </a:rPr>
              <a:t>Dr. Elizabeth C.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428A"/>
                </a:solidFill>
                <a:effectLst/>
                <a:uLnTx/>
                <a:uFillTx/>
                <a:latin typeface="Arial Narrow"/>
                <a:sym typeface="Arial Narrow"/>
              </a:rPr>
              <a:t>Giacobbe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428A"/>
                </a:solidFill>
                <a:effectLst/>
                <a:uLnTx/>
                <a:uFillTx/>
                <a:latin typeface="Arial Narrow"/>
                <a:sym typeface="Arial Narrow"/>
              </a:rPr>
              <a:t>, Superintendent</a:t>
            </a:r>
          </a:p>
          <a:p>
            <a:pPr marL="0" marR="0" lvl="0" indent="0" algn="l" defTabSz="685800" rtl="0" eaLnBrk="1" fontAlgn="auto" latinLnBrk="0" hangingPunct="1">
              <a:lnSpc>
                <a:spcPct val="0"/>
              </a:lnSpc>
              <a:spcBef>
                <a:spcPts val="600"/>
              </a:spcBef>
              <a:spcAft>
                <a:spcPts val="2000"/>
              </a:spcAft>
              <a:buClr>
                <a:srgbClr val="00428A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428A"/>
                </a:solidFill>
                <a:effectLst/>
                <a:uLnTx/>
                <a:uFillTx/>
                <a:latin typeface="Arial Narrow"/>
                <a:sym typeface="Arial Narrow"/>
              </a:rPr>
              <a:t>Ms. Kerri A. Lawler, Director of Curriculum &amp; Instruction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428A"/>
              </a:solidFill>
              <a:effectLst/>
              <a:uLnTx/>
              <a:uFillTx/>
              <a:latin typeface="Arial Narrow"/>
              <a:sym typeface="Arial Narrow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28A"/>
                </a:solidFill>
                <a:effectLst/>
                <a:uLnTx/>
                <a:uFillTx/>
                <a:latin typeface="Arial Narrow"/>
                <a:sym typeface="Arial Narrow"/>
              </a:rPr>
              <a:t>February 16, 2022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428A"/>
              </a:solidFill>
              <a:effectLst/>
              <a:uLnTx/>
              <a:uFillTx/>
              <a:latin typeface="Arial Narrow"/>
              <a:sym typeface="Arial Narrow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F17E-1207-43E4-A01B-F5BF1BD6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5807"/>
            <a:ext cx="12192000" cy="2726386"/>
          </a:xfrm>
        </p:spPr>
        <p:txBody>
          <a:bodyPr>
            <a:normAutofit/>
          </a:bodyPr>
          <a:lstStyle/>
          <a:p>
            <a:r>
              <a:rPr lang="en-US" sz="6000" dirty="0"/>
              <a:t>Welcome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351583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B477EE-CCEC-28A5-C852-2962A7E5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2" y="291216"/>
            <a:ext cx="10096959" cy="747579"/>
          </a:xfrm>
        </p:spPr>
        <p:txBody>
          <a:bodyPr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E2405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Beverly City School District: An Overview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E7E4B-A821-AEE5-044E-9F4519DD23BC}"/>
              </a:ext>
            </a:extLst>
          </p:cNvPr>
          <p:cNvSpPr txBox="1"/>
          <p:nvPr/>
        </p:nvSpPr>
        <p:spPr>
          <a:xfrm>
            <a:off x="2147170" y="1227338"/>
            <a:ext cx="9306839" cy="374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8A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Small, urban city located on the Delaware River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across from Philly</a:t>
            </a: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28A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 Pre-K through 8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grade school</a:t>
            </a: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28A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Approximately 350 students</a:t>
            </a: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28A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70% of students fall at or below the poverty level</a:t>
            </a: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28A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100% of students receive free and reduced lunch</a:t>
            </a: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28A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35 teachers and 3 FT administrators</a:t>
            </a: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28A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Superintendent also serves as principal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DAC333-EFD7-3E8B-667F-A67FFEB22D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95500" y="228600"/>
            <a:ext cx="10096500" cy="747713"/>
          </a:xfrm>
        </p:spPr>
        <p:txBody>
          <a:bodyPr/>
          <a:lstStyle/>
          <a:p>
            <a:pPr algn="ctr"/>
            <a:r>
              <a:rPr lang="en-US" dirty="0"/>
              <a:t>Where We Were? Ground Zero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DB132-6F01-5DFB-4D47-00AF60BA9EB8}"/>
              </a:ext>
            </a:extLst>
          </p:cNvPr>
          <p:cNvSpPr txBox="1"/>
          <p:nvPr/>
        </p:nvSpPr>
        <p:spPr>
          <a:xfrm>
            <a:off x="3106454" y="2981195"/>
            <a:ext cx="219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Math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2EB2C1-25C7-4B0E-A92E-B5F8B77DB402}"/>
              </a:ext>
            </a:extLst>
          </p:cNvPr>
          <p:cNvSpPr txBox="1"/>
          <p:nvPr/>
        </p:nvSpPr>
        <p:spPr>
          <a:xfrm>
            <a:off x="7014576" y="2562834"/>
            <a:ext cx="2192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29.11%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Proficient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F10000-DB7C-9C5D-4A76-B67594FD8573}"/>
              </a:ext>
            </a:extLst>
          </p:cNvPr>
          <p:cNvSpPr txBox="1"/>
          <p:nvPr/>
        </p:nvSpPr>
        <p:spPr>
          <a:xfrm>
            <a:off x="3438393" y="4371592"/>
            <a:ext cx="152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ELA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6F2BF-0F33-3993-297B-5CDDA97FAB56}"/>
              </a:ext>
            </a:extLst>
          </p:cNvPr>
          <p:cNvSpPr txBox="1"/>
          <p:nvPr/>
        </p:nvSpPr>
        <p:spPr>
          <a:xfrm>
            <a:off x="7346515" y="3934069"/>
            <a:ext cx="1528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32.3%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Proficient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3590A5-4600-2330-2D33-86E248A2C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2" y="270611"/>
            <a:ext cx="10096959" cy="747579"/>
          </a:xfrm>
        </p:spPr>
        <p:txBody>
          <a:bodyPr/>
          <a:lstStyle/>
          <a:p>
            <a:pPr algn="ctr"/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6E2405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What Ground Zero Looked Like: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F884A-1FA2-7916-44FB-1AD936F99C54}"/>
              </a:ext>
            </a:extLst>
          </p:cNvPr>
          <p:cNvSpPr txBox="1"/>
          <p:nvPr/>
        </p:nvSpPr>
        <p:spPr>
          <a:xfrm>
            <a:off x="1708481" y="1313259"/>
            <a:ext cx="9769642" cy="493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8A"/>
              </a:buClr>
              <a:buSzPts val="28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   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Ground Zero – January 4</a:t>
            </a: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2011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0664" marR="0" lvl="1" indent="-283464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School security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685800" marR="0" lvl="1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Corrective Action Plans (Title I - Wii, Fingerprints, 179 days, Signature stamp)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BA quitting during budget season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ALL students in self-contained classes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Out of district tuition costs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Failing School District – NJDOE classified Focus Status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Very few working computers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Textbooks copyrighted 1986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No lesson plans/ no observations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Students ran the building - anarchy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F2F6BE-6399-3CC1-499A-FF60F53C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2" y="258581"/>
            <a:ext cx="10096959" cy="747579"/>
          </a:xfrm>
        </p:spPr>
        <p:txBody>
          <a:bodyPr/>
          <a:lstStyle/>
          <a:p>
            <a:pPr algn="ctr"/>
            <a:r>
              <a:rPr lang="en-US" dirty="0"/>
              <a:t>Culture of Accountability: (1 of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CC879-D2E4-938E-5E3F-164DE55135F7}"/>
              </a:ext>
            </a:extLst>
          </p:cNvPr>
          <p:cNvSpPr txBox="1"/>
          <p:nvPr/>
        </p:nvSpPr>
        <p:spPr>
          <a:xfrm>
            <a:off x="1981200" y="1633769"/>
            <a:ext cx="10202779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Developed  C &amp; I position/Grants Manager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200150" marR="0" lvl="2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Re-wrote all grants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Departmentalized middle school with highly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qualified teachers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Rewrote all curriculum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Implemented baseline/benchmark assessments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Taught teachers how to analyze data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Implemented longer class periods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Tenure case through arbitration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742950" marR="0" lvl="1" indent="-2857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Title II funds for on-going, embedded coaching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4545AE-F88B-7582-75A3-06751A01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2" y="258578"/>
            <a:ext cx="10096959" cy="747579"/>
          </a:xfrm>
        </p:spPr>
        <p:txBody>
          <a:bodyPr/>
          <a:lstStyle/>
          <a:p>
            <a:pPr algn="ctr"/>
            <a:r>
              <a:rPr lang="en-US" dirty="0"/>
              <a:t>Culture of Accountability: (2 of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B9BFE-04C1-9BCE-D05B-C00704E5E8CD}"/>
              </a:ext>
            </a:extLst>
          </p:cNvPr>
          <p:cNvSpPr txBox="1"/>
          <p:nvPr/>
        </p:nvSpPr>
        <p:spPr>
          <a:xfrm>
            <a:off x="1984248" y="1042903"/>
            <a:ext cx="10426365" cy="5542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1" indent="-228600" algn="l" defTabSz="685800" rtl="0" eaLnBrk="1" fontAlgn="auto" latinLnBrk="0" hangingPunct="1">
              <a:lnSpc>
                <a:spcPct val="70000"/>
              </a:lnSpc>
              <a:spcAft>
                <a:spcPts val="0"/>
              </a:spcAft>
              <a:buClr>
                <a:srgbClr val="00428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Teacher Academies: focusing on what is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essential based on data</a:t>
            </a:r>
            <a:endParaRPr lang="en-US" sz="25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914400" marR="0" lvl="1" indent="-228600" algn="l" defTabSz="685800" rtl="0" eaLnBrk="1" fontAlgn="auto" latinLnBrk="0" hangingPunct="1">
              <a:lnSpc>
                <a:spcPct val="90000"/>
              </a:lnSpc>
              <a:spcAft>
                <a:spcPts val="0"/>
              </a:spcAft>
              <a:buClr>
                <a:srgbClr val="00428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What gets measured, gets managed  -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edConnect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Technology: tools to teach and learn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685800" marR="0" lvl="1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Online lesson planning with critical feedback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685800" marR="0" lvl="1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People, not programs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Utilized tenets of Achieve NJ to benefit our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scholars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Not okay to be bad at your job</a:t>
            </a: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Danielson Model – Rarely give out 4s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Corrective Action Plans (CAPs)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Buy in from the Union – Everyone wants to be a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part of a winning team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E07164-A859-9DA4-86FE-38F02E62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2" y="251898"/>
            <a:ext cx="10096959" cy="747579"/>
          </a:xfrm>
        </p:spPr>
        <p:txBody>
          <a:bodyPr/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E2405"/>
                </a:solidFill>
                <a:effectLst/>
                <a:uLnTx/>
                <a:uFillTx/>
                <a:latin typeface="Palatino Linotype" panose="02040502050505030304" pitchFamily="18" charset="0"/>
                <a:ea typeface="+mj-ea"/>
                <a:cs typeface="+mj-cs"/>
              </a:rPr>
              <a:t>Culture of Accountability: (3 of 3)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873DF-57D2-5D49-B60E-9961ACDE9120}"/>
              </a:ext>
            </a:extLst>
          </p:cNvPr>
          <p:cNvSpPr txBox="1"/>
          <p:nvPr/>
        </p:nvSpPr>
        <p:spPr>
          <a:xfrm>
            <a:off x="2165350" y="1223385"/>
            <a:ext cx="8826500" cy="466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1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Streamlined School Day/Scheduling</a:t>
            </a: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Extended our school hours</a:t>
            </a: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Block of ELA in Middle School/Three (3) periods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 K – 4</a:t>
            </a: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Double math school-wide</a:t>
            </a:r>
          </a:p>
          <a:p>
            <a:pPr marL="685800" marR="0" lvl="1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Professional Development Plan/Student Growth Objectives (SGOs)/Merit Goals</a:t>
            </a: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1.5 years worth of growth in 8 months’ time</a:t>
            </a: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Continuing CAPs</a:t>
            </a: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“Fierce Conversations”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(Scott, 2002)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143000" marR="0" lvl="2" indent="-22860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28A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Every teacher is a reading/math teacher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815F0F-67D7-9C41-2C83-27F652CF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2" y="234516"/>
            <a:ext cx="10096959" cy="747579"/>
          </a:xfrm>
        </p:spPr>
        <p:txBody>
          <a:bodyPr/>
          <a:lstStyle/>
          <a:p>
            <a:pPr algn="ctr"/>
            <a:r>
              <a:rPr lang="en-US" dirty="0"/>
              <a:t>March 2020 – COVID-19: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AC3E5E-442D-643E-D407-A555308D5ABD}"/>
              </a:ext>
            </a:extLst>
          </p:cNvPr>
          <p:cNvSpPr txBox="1"/>
          <p:nvPr/>
        </p:nvSpPr>
        <p:spPr>
          <a:xfrm>
            <a:off x="2153649" y="1162451"/>
            <a:ext cx="77483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4290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March 13 - school is closed for the foreseeable future</a:t>
            </a:r>
          </a:p>
          <a:p>
            <a:pPr marL="457200" marR="0" lvl="0" indent="-3429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Meet with families to distribute materials</a:t>
            </a:r>
          </a:p>
          <a:p>
            <a:pPr marL="457200" marR="0" lvl="0" indent="-3429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Administrative team distributes food weekly</a:t>
            </a:r>
          </a:p>
          <a:p>
            <a:pPr marL="457200" marR="0" lvl="0" indent="-3429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Becomes obvious we need to have school in person in the fall</a:t>
            </a:r>
          </a:p>
          <a:p>
            <a:pPr marL="457200" marR="0" lvl="0" indent="-3429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One of the only schools in the state open full-time, five days a week in September 2020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18EEA3-2186-B8AF-9E4C-DB45A8AF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Where </a:t>
            </a:r>
            <a:r>
              <a:rPr lang="en-US" dirty="0"/>
              <a:t>We Are T</a:t>
            </a:r>
            <a:r>
              <a:rPr lang="en-US" b="1" dirty="0"/>
              <a:t>oday:</a:t>
            </a:r>
            <a:endParaRPr lang="en-US" dirty="0"/>
          </a:p>
        </p:txBody>
      </p:sp>
      <p:pic>
        <p:nvPicPr>
          <p:cNvPr id="558" name="Picture 557" descr="Bar graph of ELA Start Strong Support Levels. For 4th grade less support is needed for 7 students; some support is needed for 7 students; strong support is needed for 23 students; less support is needed for 12 students; some support is  needed for 5 students; strong support is needed for 16 students. For 5th grade less support is needed for 12 students; some support is needed for 5 students; strong support is needed for 16 students. For 6th grade less support is needed for 5 students ; some support is needed for 8 students; strong support is needed for students 12. For 7th grade less support is needed for 13 students; some support is needed for 11 students; strong support is needed for 14 students. For 8th grade less support is needed for 12 students; some support is needed for 8 students; strong support is needed for 11 students, ">
            <a:extLst>
              <a:ext uri="{FF2B5EF4-FFF2-40B4-BE49-F238E27FC236}">
                <a16:creationId xmlns:a16="http://schemas.microsoft.com/office/drawing/2014/main" id="{71B01BF0-034C-94C0-5E10-A7C8A5548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533" y="1618488"/>
            <a:ext cx="2773289" cy="1719221"/>
          </a:xfrm>
          <a:prstGeom prst="rect">
            <a:avLst/>
          </a:prstGeom>
        </p:spPr>
      </p:pic>
      <p:pic>
        <p:nvPicPr>
          <p:cNvPr id="624" name="Picture 623" descr="Bar graph for Math Strong Supports. For 4th grade less support is needed for 4 students; some support is needed for 7  students; strong support is needed for 26 students. For 5th grade less support is needed for 3 students; some support is needed for 4 students; strong support is needed for 26 students. For 6th grade strong support is needed for 21 students. For 7th grade less support is needed for 5 students; some support is needed for 11 students; strong support is needed for 21 students. For 8th grade less support is needed for 5 students; some support is needed for 13 students; strong support is needed for 13 students. ">
            <a:extLst>
              <a:ext uri="{FF2B5EF4-FFF2-40B4-BE49-F238E27FC236}">
                <a16:creationId xmlns:a16="http://schemas.microsoft.com/office/drawing/2014/main" id="{486C0DC0-D05E-40AC-A606-D2A175E25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057" y="1650522"/>
            <a:ext cx="2822826" cy="1719221"/>
          </a:xfrm>
          <a:prstGeom prst="rect">
            <a:avLst/>
          </a:prstGeom>
        </p:spPr>
      </p:pic>
      <p:pic>
        <p:nvPicPr>
          <p:cNvPr id="638" name="Picture 637" descr="Bar graph for Grade 6 Start Strong Support levels. Less support is needed for 3 students; some support is needed for 6  students; strong support is needed for 16 students.">
            <a:extLst>
              <a:ext uri="{FF2B5EF4-FFF2-40B4-BE49-F238E27FC236}">
                <a16:creationId xmlns:a16="http://schemas.microsoft.com/office/drawing/2014/main" id="{5A33B3D2-8CE2-50D6-6F9A-1E6DBACC9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606" y="1707649"/>
            <a:ext cx="2493480" cy="1548518"/>
          </a:xfrm>
          <a:prstGeom prst="rect">
            <a:avLst/>
          </a:prstGeom>
        </p:spPr>
      </p:pic>
      <p:graphicFrame>
        <p:nvGraphicFramePr>
          <p:cNvPr id="184" name="Google Shape;184;p11"/>
          <p:cNvGraphicFramePr/>
          <p:nvPr>
            <p:extLst>
              <p:ext uri="{D42A27DB-BD31-4B8C-83A1-F6EECF244321}">
                <p14:modId xmlns:p14="http://schemas.microsoft.com/office/powerpoint/2010/main" val="4149476782"/>
              </p:ext>
            </p:extLst>
          </p:nvPr>
        </p:nvGraphicFramePr>
        <p:xfrm>
          <a:off x="1828800" y="3517900"/>
          <a:ext cx="8534400" cy="239273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Other 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Measures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Narrow"/>
                        <a:buNone/>
                      </a:pPr>
                      <a:r>
                        <a:rPr lang="en-US" sz="18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201</a:t>
                      </a:r>
                      <a:r>
                        <a:rPr lang="en-US" sz="18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9-2020</a:t>
                      </a:r>
                      <a:r>
                        <a:rPr lang="en-US" sz="18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Proficiency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Narrow"/>
                        <a:buNone/>
                      </a:pPr>
                      <a:r>
                        <a:rPr lang="en-US" sz="18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2021-2022</a:t>
                      </a:r>
                      <a:br>
                        <a:rPr lang="en-US" sz="18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</a:br>
                      <a:r>
                        <a:rPr lang="en-US" sz="18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Proficiency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Narrow"/>
                        <a:buNone/>
                      </a:pPr>
                      <a:r>
                        <a:rPr lang="en-US" sz="1800" b="1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Average </a:t>
                      </a:r>
                      <a:r>
                        <a:rPr lang="en-US" sz="18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Decrease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STAR Math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58% on grade level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46% on grade level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12% percentage points</a:t>
                      </a:r>
                      <a:endParaRPr sz="1800" b="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STAR Reading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45% on grade level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30% on grade level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15% percentage points</a:t>
                      </a:r>
                      <a:endParaRPr sz="1800" b="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Reading Running Record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81% on grade level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48% on grade level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Narrow"/>
                        <a:buNone/>
                      </a:pPr>
                      <a:r>
                        <a:rPr lang="en-US" sz="1800" b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33% percentage points</a:t>
                      </a:r>
                      <a:endParaRPr sz="1800" b="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 anchor="ctr"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C043F83-3CB0-E45C-E709-798022CC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Needs Assessment: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107E3-9B1C-5671-58D1-B766FD7A20D2}"/>
              </a:ext>
            </a:extLst>
          </p:cNvPr>
          <p:cNvSpPr txBox="1"/>
          <p:nvPr/>
        </p:nvSpPr>
        <p:spPr>
          <a:xfrm>
            <a:off x="2174586" y="1575800"/>
            <a:ext cx="8093347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1000"/>
              </a:spcBef>
              <a:buSzPts val="1800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Data shows the following:</a:t>
            </a:r>
          </a:p>
          <a:p>
            <a:pPr marL="457200" lvl="0" indent="-342900" defTabSz="685800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Students do not have the appropriate </a:t>
            </a:r>
            <a:b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space to learn and follow social distancing</a:t>
            </a:r>
          </a:p>
          <a:p>
            <a:pPr marL="457200" lvl="0" indent="-342900" defTabSz="685800">
              <a:lnSpc>
                <a:spcPct val="9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Academic disparities in early learning, ELA, math, and STEM, as students are below in pre-reading and reading skills (similar to where we were in 2011)</a:t>
            </a:r>
          </a:p>
          <a:p>
            <a:pPr marL="457200" lvl="0" indent="-342900" defTabSz="685800">
              <a:lnSpc>
                <a:spcPct val="9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Discipline referrals increased and student capacity for compassion and empathy decreased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7B42-3756-9E0B-A64B-3C2C83D1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ARP ESSER: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F6043-FF69-AE51-F113-74B434BAA750}"/>
              </a:ext>
            </a:extLst>
          </p:cNvPr>
          <p:cNvSpPr txBox="1"/>
          <p:nvPr/>
        </p:nvSpPr>
        <p:spPr>
          <a:xfrm>
            <a:off x="2165467" y="1316287"/>
            <a:ext cx="9082905" cy="487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1000"/>
              </a:spcBef>
              <a:buSzPts val="1800"/>
            </a:pPr>
            <a: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  <a:t>Beverly City School District is using the funding </a:t>
            </a:r>
            <a:b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  <a:t>to address the following issues:</a:t>
            </a:r>
          </a:p>
          <a:p>
            <a:pPr marL="457200" lvl="0" indent="-342900" defTabSz="685800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  <a:t>20% learning loss instructors focusing on </a:t>
            </a:r>
            <a:b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  <a:t>unique needs of low-income students, </a:t>
            </a:r>
            <a:b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  <a:t>administering baselines and benchmarks to </a:t>
            </a:r>
            <a:b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  <a:t>attend to specific areas</a:t>
            </a:r>
          </a:p>
          <a:p>
            <a:pPr marL="457200" lvl="0" indent="-342900" defTabSz="685800">
              <a:lnSpc>
                <a:spcPct val="9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  <a:t>School facility repairs including modular </a:t>
            </a:r>
            <a:b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  <a:t>classrooms and play areas because </a:t>
            </a:r>
            <a:b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  <a:t>enrollment data suggests CDC/DOH capacity guidelines are exceeded</a:t>
            </a:r>
          </a:p>
          <a:p>
            <a:pPr marL="457200" lvl="0" indent="-342900" defTabSz="685800">
              <a:lnSpc>
                <a:spcPct val="9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  <a:t>Upgrading purification and control systems </a:t>
            </a:r>
            <a:b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Palatino Linotype" panose="02040502050505030304" pitchFamily="18" charset="0"/>
              </a:rPr>
              <a:t>to safely reduce virus transmission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57FFF-0053-4747-B34E-976807CC3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0863" y="2787776"/>
            <a:ext cx="12191999" cy="1282447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Leveraging the</a:t>
            </a:r>
            <a:br>
              <a:rPr lang="en-US" sz="4000" dirty="0"/>
            </a:br>
            <a:r>
              <a:rPr lang="en-US" sz="4000" dirty="0"/>
              <a:t>New Jersey Department of Education’s </a:t>
            </a:r>
            <a:br>
              <a:rPr lang="en-US" sz="4000" dirty="0"/>
            </a:br>
            <a:r>
              <a:rPr lang="en-US" sz="4000" dirty="0"/>
              <a:t>Learning Acceleration Guide</a:t>
            </a:r>
          </a:p>
        </p:txBody>
      </p:sp>
      <p:pic>
        <p:nvPicPr>
          <p:cNvPr id="6" name="Picture 5" descr="Logo: State of New Jersey, Department of Education.">
            <a:extLst>
              <a:ext uri="{FF2B5EF4-FFF2-40B4-BE49-F238E27FC236}">
                <a16:creationId xmlns:a16="http://schemas.microsoft.com/office/drawing/2014/main" id="{0021F1E6-2135-4F4E-9EA0-EBD236B61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" y="6081513"/>
            <a:ext cx="11890272" cy="76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16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05C9C3-4A53-9026-BFA7-E431046EF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Accelerated Learning Coach and Educator Support: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83910A-CA51-221A-7365-0B3DC58139CE}"/>
              </a:ext>
            </a:extLst>
          </p:cNvPr>
          <p:cNvSpPr txBox="1"/>
          <p:nvPr/>
        </p:nvSpPr>
        <p:spPr>
          <a:xfrm>
            <a:off x="3956394" y="988691"/>
            <a:ext cx="7976667" cy="520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1000"/>
              </a:spcBef>
              <a:buSzPts val="1800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Beverly City School District is using the funding to do the following:</a:t>
            </a:r>
          </a:p>
          <a:p>
            <a:pPr marL="457200" lvl="0" indent="-342900" defTabSz="685800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Hire instructional coaches</a:t>
            </a:r>
          </a:p>
          <a:p>
            <a:pPr marL="457200" lvl="0" indent="-342900" defTabSz="685800">
              <a:lnSpc>
                <a:spcPct val="9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With teachers, use data from baselines/benchmarks to focus on the gaps to build a K-8 accelerated learning guide</a:t>
            </a:r>
          </a:p>
          <a:p>
            <a:pPr marL="457200" lvl="0" indent="-342900" defTabSz="685800">
              <a:lnSpc>
                <a:spcPct val="9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Work with teachers weekly to model, observe, and improve teaching and learning</a:t>
            </a:r>
          </a:p>
          <a:p>
            <a:pPr marL="457200" lvl="0" indent="-342900" defTabSz="685800">
              <a:lnSpc>
                <a:spcPct val="9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Continually improve comprehensive frameworks to anchor the district’s academic deficits in math, STEM, and ELA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C9004B4-635D-A2A8-FEAC-80F9E171A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Evidence Based Summer Learning and Enrichment: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86462-A47D-9AEA-08B7-6ACF4479A41C}"/>
              </a:ext>
            </a:extLst>
          </p:cNvPr>
          <p:cNvSpPr txBox="1"/>
          <p:nvPr/>
        </p:nvSpPr>
        <p:spPr>
          <a:xfrm>
            <a:off x="2027390" y="1162933"/>
            <a:ext cx="9807879" cy="487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685800">
              <a:lnSpc>
                <a:spcPct val="7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Beverly City School District is using the funding to </a:t>
            </a:r>
            <a:b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do the following:</a:t>
            </a:r>
          </a:p>
          <a:p>
            <a:pPr marL="571500" lvl="0" indent="-457200" defTabSz="685800">
              <a:lnSpc>
                <a:spcPct val="7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Host evidence-based summer learning and </a:t>
            </a:r>
            <a:b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enrichment in the following areas:</a:t>
            </a:r>
          </a:p>
          <a:p>
            <a:pPr marL="914400" lvl="1" indent="-342900" defTabSz="685800">
              <a:lnSpc>
                <a:spcPct val="7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Early Education</a:t>
            </a:r>
          </a:p>
          <a:p>
            <a:pPr marL="914400" lvl="1" indent="-342900" defTabSz="685800">
              <a:lnSpc>
                <a:spcPct val="7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STEM</a:t>
            </a:r>
          </a:p>
          <a:p>
            <a:pPr marL="914400" lvl="1" indent="-342900" defTabSz="685800">
              <a:lnSpc>
                <a:spcPct val="7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Music </a:t>
            </a:r>
          </a:p>
          <a:p>
            <a:pPr marL="914400" lvl="1" indent="-342900" defTabSz="685800">
              <a:lnSpc>
                <a:spcPct val="7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Reading, writing, social studies, social emotional </a:t>
            </a:r>
            <a:b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300" dirty="0">
                <a:solidFill>
                  <a:prstClr val="black"/>
                </a:solidFill>
                <a:latin typeface="Palatino Linotype" panose="02040502050505030304" pitchFamily="18" charset="0"/>
              </a:rPr>
              <a:t>learning</a:t>
            </a: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</a:p>
          <a:p>
            <a:pPr marL="571500" lvl="0" indent="-457200" defTabSz="685800">
              <a:lnSpc>
                <a:spcPct val="7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With teachers, use data from </a:t>
            </a:r>
            <a:b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baselines/benchmarks to focus on the gaps to </a:t>
            </a:r>
            <a:b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build programs to meet the needs of identified </a:t>
            </a:r>
            <a:b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students</a:t>
            </a:r>
          </a:p>
          <a:p>
            <a:pPr marL="571500" lvl="0" indent="-457200" defTabSz="685800">
              <a:lnSpc>
                <a:spcPct val="7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Carefully sequencing skills to meet students’ </a:t>
            </a:r>
            <a:b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needs and transitioning them back to school in </a:t>
            </a:r>
            <a:b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the fall more socially adept and academically </a:t>
            </a:r>
            <a:b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prepared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6D0F8-CACD-93CC-106E-75DC1BEC8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Evidence Based Comprehensive Beyond the School Day: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8FA494-1ECB-C81C-4D11-2B80ED04E2F5}"/>
              </a:ext>
            </a:extLst>
          </p:cNvPr>
          <p:cNvSpPr txBox="1"/>
          <p:nvPr/>
        </p:nvSpPr>
        <p:spPr>
          <a:xfrm>
            <a:off x="2151605" y="1101425"/>
            <a:ext cx="7967598" cy="465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1000"/>
              </a:spcBef>
              <a:buSzPts val="1800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Beverly City School District is using the funding to do the following:</a:t>
            </a:r>
          </a:p>
          <a:p>
            <a:pPr marL="457200" lvl="0" indent="-342900" defTabSz="685800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Hire a reading/writing interventionist familiar with struggling readers/writers/ELL student needs</a:t>
            </a:r>
          </a:p>
          <a:p>
            <a:pPr marL="457200" lvl="0" indent="-342900" defTabSz="685800">
              <a:lnSpc>
                <a:spcPct val="9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Use data from baselines/benchmarks to focus on the gaps in writing, reading, communication</a:t>
            </a:r>
          </a:p>
          <a:p>
            <a:pPr marL="457200" lvl="0" indent="-342900" defTabSz="685800">
              <a:lnSpc>
                <a:spcPct val="9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3000" dirty="0">
                <a:solidFill>
                  <a:prstClr val="black"/>
                </a:solidFill>
                <a:latin typeface="Palatino Linotype" panose="02040502050505030304" pitchFamily="18" charset="0"/>
              </a:rPr>
              <a:t>Work with students beyond their traditional class schedule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50DE4-30D2-B1EB-97C5-CBAD00C8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NJTSS Mental Health Support Staffing: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CF2CC-1ED9-4568-8C1B-D94F4C1E5E81}"/>
              </a:ext>
            </a:extLst>
          </p:cNvPr>
          <p:cNvSpPr txBox="1"/>
          <p:nvPr/>
        </p:nvSpPr>
        <p:spPr>
          <a:xfrm>
            <a:off x="2152650" y="1176581"/>
            <a:ext cx="8104340" cy="4416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70000"/>
              </a:lnSpc>
              <a:spcBef>
                <a:spcPts val="1000"/>
              </a:spcBef>
              <a:buSzPts val="1800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Beverly City School District does not have a counselor. These funds will address the following:</a:t>
            </a:r>
          </a:p>
          <a:p>
            <a:pPr marL="457200" lvl="0" indent="-342900" defTabSz="685800">
              <a:lnSpc>
                <a:spcPct val="7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Rise in discipline referrals that stem from </a:t>
            </a:r>
            <a:b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difficulty adjusting to in-person instruction</a:t>
            </a:r>
          </a:p>
          <a:p>
            <a:pPr marL="457200" lvl="0" indent="-342900" defTabSz="685800">
              <a:lnSpc>
                <a:spcPct val="7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I&amp;RS referrals that are based on students’ behavioral, health, and/or attendance needs</a:t>
            </a:r>
          </a:p>
          <a:p>
            <a:pPr lvl="0" defTabSz="685800">
              <a:lnSpc>
                <a:spcPct val="70000"/>
              </a:lnSpc>
              <a:spcBef>
                <a:spcPts val="1000"/>
              </a:spcBef>
              <a:buSzPts val="1800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The district will address these by doing the </a:t>
            </a:r>
            <a:b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following:  </a:t>
            </a:r>
          </a:p>
          <a:p>
            <a:pPr marL="457200" lvl="0" indent="-342900" defTabSz="685800">
              <a:lnSpc>
                <a:spcPct val="7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Analyzing data on student social emotional </a:t>
            </a:r>
            <a:b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needs</a:t>
            </a:r>
          </a:p>
          <a:p>
            <a:pPr marL="457200" lvl="0" indent="-342900" defTabSz="685800">
              <a:lnSpc>
                <a:spcPct val="7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Contract with a mental health interventionist </a:t>
            </a:r>
          </a:p>
          <a:p>
            <a:pPr marL="457200" lvl="0" indent="-342900" defTabSz="685800">
              <a:lnSpc>
                <a:spcPct val="7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Implement crisis counseling, group counseling, social skills groups, and individual counseling based on students’ needs 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DC68-171E-B36A-9A9D-15C8E64C9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C2653-3B7E-DA2D-6A0E-5640EECCA34A}"/>
              </a:ext>
            </a:extLst>
          </p:cNvPr>
          <p:cNvSpPr txBox="1"/>
          <p:nvPr/>
        </p:nvSpPr>
        <p:spPr>
          <a:xfrm>
            <a:off x="1678488" y="1114817"/>
            <a:ext cx="8855901" cy="489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lnSpc>
                <a:spcPct val="90000"/>
              </a:lnSpc>
              <a:buClr>
                <a:srgbClr val="00428A"/>
              </a:buClr>
              <a:buSzPct val="100000"/>
            </a:pPr>
            <a:r>
              <a:rPr lang="en-US" sz="26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Contact Information:</a:t>
            </a:r>
            <a:endParaRPr lang="en-US" sz="26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ctr" defTabSz="685800">
              <a:lnSpc>
                <a:spcPct val="90000"/>
              </a:lnSpc>
              <a:spcBef>
                <a:spcPts val="1600"/>
              </a:spcBef>
              <a:buClr>
                <a:srgbClr val="00428A"/>
              </a:buClr>
              <a:buSzPct val="100000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Beverly City School District</a:t>
            </a:r>
          </a:p>
          <a:p>
            <a:pPr lvl="0" algn="ctr" defTabSz="685800">
              <a:lnSpc>
                <a:spcPct val="90000"/>
              </a:lnSpc>
              <a:buClr>
                <a:srgbClr val="00428A"/>
              </a:buClr>
              <a:buSzPct val="100000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601 Bentley Avenue</a:t>
            </a:r>
          </a:p>
          <a:p>
            <a:pPr lvl="0" algn="ctr" defTabSz="685800">
              <a:lnSpc>
                <a:spcPct val="90000"/>
              </a:lnSpc>
              <a:buClr>
                <a:srgbClr val="00428A"/>
              </a:buClr>
              <a:buSzPct val="100000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Beverly, New Jersey 08010</a:t>
            </a:r>
          </a:p>
          <a:p>
            <a:pPr lvl="0" algn="ctr" defTabSz="685800">
              <a:lnSpc>
                <a:spcPct val="90000"/>
              </a:lnSpc>
              <a:spcBef>
                <a:spcPts val="2600"/>
              </a:spcBef>
              <a:buClr>
                <a:srgbClr val="00428A"/>
              </a:buClr>
              <a:buSzPct val="100000"/>
            </a:pPr>
            <a:r>
              <a:rPr lang="en-US" sz="2600" u="sng" dirty="0">
                <a:solidFill>
                  <a:srgbClr val="0000FF"/>
                </a:solidFill>
                <a:latin typeface="Palatino Linotype" panose="0204050205050503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www.beverlycityschool.org</a:t>
            </a:r>
            <a:endParaRPr lang="en-US" sz="26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ctr" defTabSz="685800">
              <a:lnSpc>
                <a:spcPct val="90000"/>
              </a:lnSpc>
              <a:spcAft>
                <a:spcPts val="2600"/>
              </a:spcAft>
              <a:buClr>
                <a:srgbClr val="00428A"/>
              </a:buClr>
              <a:buSzPct val="100000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609-387-2200</a:t>
            </a:r>
          </a:p>
          <a:p>
            <a:pPr lvl="0" algn="ctr" defTabSz="685800">
              <a:lnSpc>
                <a:spcPct val="90000"/>
              </a:lnSpc>
              <a:buClr>
                <a:srgbClr val="00428A"/>
              </a:buClr>
              <a:buSzPct val="100000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Dr. Elizabeth C. </a:t>
            </a:r>
            <a:r>
              <a:rPr lang="en-US" sz="26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Giacobbe</a:t>
            </a: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, Superintendent/Principal</a:t>
            </a:r>
          </a:p>
          <a:p>
            <a:pPr lvl="0" algn="ctr" defTabSz="685800">
              <a:lnSpc>
                <a:spcPct val="90000"/>
              </a:lnSpc>
              <a:spcAft>
                <a:spcPts val="2600"/>
              </a:spcAft>
              <a:buClr>
                <a:srgbClr val="00428A"/>
              </a:buClr>
              <a:buSzPct val="100000"/>
            </a:pPr>
            <a:r>
              <a:rPr lang="en-US" sz="2600" u="sng" dirty="0">
                <a:solidFill>
                  <a:srgbClr val="0000FF"/>
                </a:solidFill>
                <a:latin typeface="Palatino Linotype" panose="0204050205050503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egiacobbe@beverlycityschool.org</a:t>
            </a:r>
            <a:endParaRPr lang="en-US" sz="26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ctr" defTabSz="685800">
              <a:lnSpc>
                <a:spcPct val="90000"/>
              </a:lnSpc>
              <a:buClr>
                <a:srgbClr val="00428A"/>
              </a:buClr>
              <a:buSzPct val="100000"/>
            </a:pPr>
            <a:r>
              <a:rPr lang="en-US" sz="2600" dirty="0">
                <a:solidFill>
                  <a:prstClr val="black"/>
                </a:solidFill>
                <a:latin typeface="Palatino Linotype" panose="02040502050505030304" pitchFamily="18" charset="0"/>
              </a:rPr>
              <a:t>Ms. Kerri A. Lawler, Director of C &amp; I and Grants Manager</a:t>
            </a:r>
          </a:p>
          <a:p>
            <a:pPr lvl="0" algn="ctr" defTabSz="685800">
              <a:lnSpc>
                <a:spcPct val="90000"/>
              </a:lnSpc>
              <a:buClr>
                <a:srgbClr val="00428A"/>
              </a:buClr>
              <a:buSzPct val="100000"/>
            </a:pPr>
            <a:r>
              <a:rPr lang="en-US" sz="2600" u="sng" dirty="0">
                <a:solidFill>
                  <a:srgbClr val="0000FF"/>
                </a:solidFill>
                <a:latin typeface="Palatino Linotype" panose="0204050205050503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klawler@beverlycityschool.org</a:t>
            </a:r>
            <a:endParaRPr lang="en-US" sz="26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F17E-1207-43E4-A01B-F5BF1BD6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6119"/>
            <a:ext cx="12192000" cy="2726386"/>
          </a:xfrm>
        </p:spPr>
        <p:txBody>
          <a:bodyPr>
            <a:normAutofit/>
          </a:bodyPr>
          <a:lstStyle/>
          <a:p>
            <a:pPr>
              <a:spcBef>
                <a:spcPts val="3700"/>
              </a:spcBef>
            </a:pPr>
            <a:r>
              <a:rPr lang="en-US" dirty="0"/>
              <a:t>Metuchen Public School District  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238535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3F0B-06B4-28D0-E10B-E9F1A2B78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2801938"/>
            <a:ext cx="12191999" cy="1282447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5333" dirty="0"/>
              <a:t>ARP ESSER </a:t>
            </a:r>
            <a:br>
              <a:rPr lang="en-US" sz="5333" dirty="0"/>
            </a:br>
            <a:r>
              <a:rPr lang="en-US" sz="5333" dirty="0"/>
              <a:t>Roundtable Series:</a:t>
            </a:r>
            <a:br>
              <a:rPr lang="en-US" sz="5333" dirty="0"/>
            </a:br>
            <a:r>
              <a:rPr lang="en-US" sz="5333" b="0" dirty="0"/>
              <a:t>Metuchen’s applied use of ARP ESSER funds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A17515-45A2-19D2-D8D7-958F4A8CE09B}"/>
              </a:ext>
            </a:extLst>
          </p:cNvPr>
          <p:cNvSpPr txBox="1"/>
          <p:nvPr/>
        </p:nvSpPr>
        <p:spPr>
          <a:xfrm>
            <a:off x="3494912" y="4778205"/>
            <a:ext cx="6876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108000"/>
              </a:lnSpc>
            </a:pPr>
            <a:r>
              <a:rPr lang="en-US" sz="2100" dirty="0">
                <a:solidFill>
                  <a:prstClr val="black"/>
                </a:solidFill>
                <a:latin typeface="Palatino Linotype" panose="02040502050505030304" pitchFamily="18" charset="0"/>
              </a:rPr>
              <a:t>                                 Presented by:</a:t>
            </a:r>
          </a:p>
          <a:p>
            <a:pPr lvl="0" algn="ctr" defTabSz="685800">
              <a:lnSpc>
                <a:spcPct val="108000"/>
              </a:lnSpc>
            </a:pPr>
            <a:r>
              <a:rPr lang="en-US" sz="2100" dirty="0">
                <a:solidFill>
                  <a:prstClr val="black"/>
                </a:solidFill>
                <a:latin typeface="Palatino Linotype" panose="02040502050505030304" pitchFamily="18" charset="0"/>
              </a:rPr>
              <a:t>Superintendent Dr. Vincent Caputo</a:t>
            </a:r>
          </a:p>
          <a:p>
            <a:pPr lvl="0" algn="ctr" defTabSz="685800">
              <a:lnSpc>
                <a:spcPct val="108000"/>
              </a:lnSpc>
            </a:pPr>
            <a:r>
              <a:rPr lang="en-US" sz="2100" dirty="0">
                <a:solidFill>
                  <a:prstClr val="black"/>
                </a:solidFill>
                <a:latin typeface="Palatino Linotype" panose="02040502050505030304" pitchFamily="18" charset="0"/>
              </a:rPr>
              <a:t>Assistant Superintendent Rick Cohen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6967AF-093F-B2A3-D1AD-BB8BFAFF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00" y="2398716"/>
            <a:ext cx="5393600" cy="1757600"/>
          </a:xfrm>
        </p:spPr>
        <p:txBody>
          <a:bodyPr/>
          <a:lstStyle/>
          <a:p>
            <a:r>
              <a:rPr lang="en" sz="4933" dirty="0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Vision and Guiding Principles in developing the use of funds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3FFC70-E465-7295-CA8B-D4641697AF1D}"/>
              </a:ext>
            </a:extLst>
          </p:cNvPr>
          <p:cNvSpPr txBox="1"/>
          <p:nvPr/>
        </p:nvSpPr>
        <p:spPr>
          <a:xfrm>
            <a:off x="6313719" y="1239770"/>
            <a:ext cx="5636148" cy="440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lvl="0" indent="-550320" defTabSz="685800">
              <a:lnSpc>
                <a:spcPct val="108000"/>
              </a:lnSpc>
              <a:spcBef>
                <a:spcPts val="2133"/>
              </a:spcBef>
              <a:buClr>
                <a:prstClr val="white"/>
              </a:buClr>
              <a:buSzPts val="2900"/>
              <a:buFont typeface="Arial" panose="020B0604020202020204" pitchFamily="34" charset="0"/>
              <a:buChar char="●"/>
            </a:pPr>
            <a:r>
              <a:rPr lang="en-US" sz="3467" dirty="0">
                <a:solidFill>
                  <a:prstClr val="white"/>
                </a:solidFill>
                <a:latin typeface="Palatino Linotype" panose="02040502050505030304" pitchFamily="18" charset="0"/>
              </a:rPr>
              <a:t>No staffing that would have to be cut when grant period ends</a:t>
            </a:r>
          </a:p>
          <a:p>
            <a:pPr marL="609585" lvl="0" indent="-524920" defTabSz="685800">
              <a:lnSpc>
                <a:spcPct val="108000"/>
              </a:lnSpc>
              <a:buClr>
                <a:prstClr val="white"/>
              </a:buClr>
              <a:buSzPts val="2600"/>
              <a:buFont typeface="Arial" panose="020B0604020202020204" pitchFamily="34" charset="0"/>
              <a:buChar char="●"/>
            </a:pPr>
            <a:r>
              <a:rPr lang="en-US" sz="3467" dirty="0">
                <a:solidFill>
                  <a:prstClr val="white"/>
                </a:solidFill>
                <a:latin typeface="Palatino Linotype" panose="02040502050505030304" pitchFamily="18" charset="0"/>
              </a:rPr>
              <a:t>Aligned to student needs</a:t>
            </a:r>
          </a:p>
          <a:p>
            <a:pPr marL="609585" lvl="0" indent="-524920" defTabSz="685800">
              <a:lnSpc>
                <a:spcPct val="108000"/>
              </a:lnSpc>
              <a:buClr>
                <a:prstClr val="white"/>
              </a:buClr>
              <a:buSzPts val="2600"/>
              <a:buFont typeface="Arial" panose="020B0604020202020204" pitchFamily="34" charset="0"/>
              <a:buChar char="●"/>
            </a:pPr>
            <a:r>
              <a:rPr lang="en-US" sz="3467" dirty="0">
                <a:solidFill>
                  <a:prstClr val="white"/>
                </a:solidFill>
                <a:latin typeface="Palatino Linotype" panose="02040502050505030304" pitchFamily="18" charset="0"/>
              </a:rPr>
              <a:t>Aligned to district goals</a:t>
            </a:r>
          </a:p>
          <a:p>
            <a:pPr marL="609585" lvl="0" indent="-524920" defTabSz="685800">
              <a:lnSpc>
                <a:spcPct val="108000"/>
              </a:lnSpc>
              <a:buClr>
                <a:prstClr val="white"/>
              </a:buClr>
              <a:buSzPts val="2600"/>
              <a:buFont typeface="Arial" panose="020B0604020202020204" pitchFamily="34" charset="0"/>
              <a:buChar char="●"/>
            </a:pPr>
            <a:r>
              <a:rPr lang="en-US" sz="3467" dirty="0">
                <a:solidFill>
                  <a:prstClr val="white"/>
                </a:solidFill>
                <a:latin typeface="Palatino Linotype" panose="02040502050505030304" pitchFamily="18" charset="0"/>
              </a:rPr>
              <a:t>Start right away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B402C-7C4B-1226-AE1D-ED17A8F51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59536"/>
            <a:ext cx="10096959" cy="747579"/>
          </a:xfrm>
        </p:spPr>
        <p:txBody>
          <a:bodyPr/>
          <a:lstStyle/>
          <a:p>
            <a:r>
              <a:rPr lang="en" dirty="0"/>
              <a:t>ASCD’s The Whole Child</a:t>
            </a:r>
            <a:endParaRPr lang="en-US" dirty="0"/>
          </a:p>
        </p:txBody>
      </p:sp>
      <p:pic>
        <p:nvPicPr>
          <p:cNvPr id="5" name="Picture 4" descr="A green circle with a star in the middle and a green picture of a person standing in a performer pose. Around the person it says: HEALTHY, SAFE, ENGAGED, SUPPORTED, CHALLENGED. ">
            <a:extLst>
              <a:ext uri="{FF2B5EF4-FFF2-40B4-BE49-F238E27FC236}">
                <a16:creationId xmlns:a16="http://schemas.microsoft.com/office/drawing/2014/main" id="{B7D5887D-60D8-7A24-E04A-9B488F00D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272" y="1993392"/>
            <a:ext cx="5261304" cy="425537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FEFD6E-4DDE-69A3-53EE-846D429A82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1248" y="1189038"/>
            <a:ext cx="10096500" cy="747712"/>
          </a:xfrm>
        </p:spPr>
        <p:txBody>
          <a:bodyPr/>
          <a:lstStyle/>
          <a:p>
            <a:r>
              <a:rPr lang="en" dirty="0"/>
              <a:t>Metuchen Public Schools</a:t>
            </a:r>
            <a:br>
              <a:rPr lang="en" dirty="0"/>
            </a:br>
            <a:r>
              <a:rPr lang="en" dirty="0"/>
              <a:t>2021-2022 District Goals Overview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8764D-5069-15D9-8774-4F8018ABC619}"/>
              </a:ext>
            </a:extLst>
          </p:cNvPr>
          <p:cNvSpPr txBox="1"/>
          <p:nvPr/>
        </p:nvSpPr>
        <p:spPr>
          <a:xfrm>
            <a:off x="2133145" y="2547279"/>
            <a:ext cx="2267712" cy="817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i="1" dirty="0">
                <a:latin typeface="Calibri"/>
                <a:ea typeface="Calibri"/>
                <a:cs typeface="Calibri"/>
                <a:sym typeface="Calibri"/>
              </a:rPr>
              <a:t>Healthy</a:t>
            </a:r>
            <a:endParaRPr lang="en-US" sz="2800" dirty="0"/>
          </a:p>
          <a:p>
            <a:pPr algn="ctr">
              <a:lnSpc>
                <a:spcPct val="90000"/>
              </a:lnSpc>
              <a:spcBef>
                <a:spcPts val="933"/>
              </a:spcBef>
            </a:pPr>
            <a:r>
              <a:rPr lang="en-US" sz="1600" i="1" dirty="0">
                <a:latin typeface="Calibri"/>
                <a:ea typeface="Calibri"/>
                <a:cs typeface="Calibri"/>
                <a:sym typeface="Calibri"/>
              </a:rPr>
              <a:t>SEL Competencies</a:t>
            </a:r>
            <a:endParaRPr lang="en-US" sz="16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38C02F-1A30-1AFF-5465-642CCD2150C7}"/>
              </a:ext>
            </a:extLst>
          </p:cNvPr>
          <p:cNvSpPr txBox="1"/>
          <p:nvPr/>
        </p:nvSpPr>
        <p:spPr>
          <a:xfrm>
            <a:off x="4901567" y="2547258"/>
            <a:ext cx="2400571" cy="108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2800" i="1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Safe</a:t>
            </a:r>
            <a:endParaRPr lang="en-US" sz="1467" dirty="0">
              <a:solidFill>
                <a:prstClr val="black"/>
              </a:solidFill>
            </a:endParaRPr>
          </a:p>
          <a:p>
            <a:pPr lvl="0" algn="ctr">
              <a:lnSpc>
                <a:spcPct val="90000"/>
              </a:lnSpc>
              <a:spcBef>
                <a:spcPts val="933"/>
              </a:spcBef>
            </a:pPr>
            <a:r>
              <a:rPr lang="en-US" sz="16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Inclusion and Equity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F181D3-CDBD-AF28-8B54-F3B3B5EF6AA5}"/>
              </a:ext>
            </a:extLst>
          </p:cNvPr>
          <p:cNvSpPr txBox="1"/>
          <p:nvPr/>
        </p:nvSpPr>
        <p:spPr>
          <a:xfrm>
            <a:off x="7586798" y="2496913"/>
            <a:ext cx="2669448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667"/>
              </a:spcBef>
            </a:pPr>
            <a:r>
              <a:rPr lang="en-US" sz="2800" i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Engaged</a:t>
            </a:r>
            <a:endParaRPr lang="en-US" sz="1467" dirty="0">
              <a:solidFill>
                <a:prstClr val="black"/>
              </a:solidFill>
            </a:endParaRPr>
          </a:p>
          <a:p>
            <a:pPr lvl="0" algn="ctr">
              <a:lnSpc>
                <a:spcPct val="90000"/>
              </a:lnSpc>
              <a:spcBef>
                <a:spcPts val="933"/>
              </a:spcBef>
            </a:pPr>
            <a:r>
              <a:rPr lang="en-US" sz="16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Reading and Writing Across the Curriculum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C5EDA0-A10B-8AEF-DC43-0B17C939EA5F}"/>
              </a:ext>
            </a:extLst>
          </p:cNvPr>
          <p:cNvSpPr txBox="1"/>
          <p:nvPr/>
        </p:nvSpPr>
        <p:spPr>
          <a:xfrm>
            <a:off x="1867994" y="4256964"/>
            <a:ext cx="2808515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2800" i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Supported</a:t>
            </a:r>
            <a:endParaRPr lang="en-US" sz="1467" dirty="0">
              <a:solidFill>
                <a:prstClr val="black"/>
              </a:solidFill>
            </a:endParaRPr>
          </a:p>
          <a:p>
            <a:pPr lvl="0" algn="ctr">
              <a:lnSpc>
                <a:spcPct val="90000"/>
              </a:lnSpc>
              <a:spcBef>
                <a:spcPts val="933"/>
              </a:spcBef>
            </a:pPr>
            <a:r>
              <a:rPr lang="en-US" sz="16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Mental Health and School Climate</a:t>
            </a:r>
            <a:endParaRPr lang="en-US" sz="1467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C38DA5-1DB9-E2E7-032F-E732D268E188}"/>
              </a:ext>
            </a:extLst>
          </p:cNvPr>
          <p:cNvSpPr txBox="1"/>
          <p:nvPr/>
        </p:nvSpPr>
        <p:spPr>
          <a:xfrm>
            <a:off x="4778286" y="4257435"/>
            <a:ext cx="2641419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2800" i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Challenged</a:t>
            </a:r>
            <a:endParaRPr lang="en-US" sz="1467" dirty="0">
              <a:solidFill>
                <a:prstClr val="black"/>
              </a:solidFill>
            </a:endParaRPr>
          </a:p>
          <a:p>
            <a:pPr lvl="0" algn="ctr">
              <a:lnSpc>
                <a:spcPct val="90000"/>
              </a:lnSpc>
              <a:spcBef>
                <a:spcPts val="933"/>
              </a:spcBef>
            </a:pPr>
            <a:r>
              <a:rPr lang="en-US" sz="16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STEM and UN Sustainable Development Goals</a:t>
            </a:r>
            <a:endParaRPr lang="en-US" sz="1467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2E2C1-A469-076A-2306-6143E2938408}"/>
              </a:ext>
            </a:extLst>
          </p:cNvPr>
          <p:cNvSpPr txBox="1"/>
          <p:nvPr/>
        </p:nvSpPr>
        <p:spPr>
          <a:xfrm>
            <a:off x="7641777" y="4246915"/>
            <a:ext cx="25716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Sustainability</a:t>
            </a:r>
            <a:endParaRPr lang="en-US" sz="2800" dirty="0"/>
          </a:p>
          <a:p>
            <a:pPr algn="ctr">
              <a:lnSpc>
                <a:spcPct val="90000"/>
              </a:lnSpc>
              <a:spcBef>
                <a:spcPts val="933"/>
              </a:spcBef>
            </a:pP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Referendum and Best Practices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6F546-2437-4915-A159-D59B240C7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54E6F-7A85-4E42-9D2C-B103C8D642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033" y="1222375"/>
            <a:ext cx="10096959" cy="4803775"/>
          </a:xfrm>
        </p:spPr>
        <p:txBody>
          <a:bodyPr>
            <a:noAutofit/>
          </a:bodyPr>
          <a:lstStyle/>
          <a:p>
            <a:pPr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Learning acceleration definition​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Learning acceleration principles​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Examples in New Jersey schools and districts​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7F327-4ED2-42D0-81F0-97498F1380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300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A5FA-2B3E-22A5-3B72-91957D5D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78" y="402873"/>
            <a:ext cx="11062400" cy="2056000"/>
          </a:xfrm>
        </p:spPr>
        <p:txBody>
          <a:bodyPr/>
          <a:lstStyle/>
          <a:p>
            <a:r>
              <a:rPr lang="en-US" sz="2400" b="1" u="sng" kern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+mn-ea"/>
                <a:cs typeface="+mn-cs"/>
              </a:rPr>
              <a:t>ARP</a:t>
            </a:r>
            <a:r>
              <a:rPr lang="en-US" sz="1800" b="1" u="sng" kern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lang="en-US" sz="2400" b="1" u="sng" kern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+mn-ea"/>
                <a:cs typeface="+mn-cs"/>
              </a:rPr>
              <a:t>ESSER</a:t>
            </a:r>
            <a:r>
              <a:rPr lang="en-US" sz="1800" b="1" u="sng" kern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lang="en-US" sz="2400" b="1" u="sng" kern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+mn-ea"/>
                <a:cs typeface="+mn-cs"/>
              </a:rPr>
              <a:t>III</a:t>
            </a:r>
            <a:endParaRPr lang="en-US" dirty="0"/>
          </a:p>
        </p:txBody>
      </p:sp>
      <p:graphicFrame>
        <p:nvGraphicFramePr>
          <p:cNvPr id="184" name="Google Shape;184;p29"/>
          <p:cNvGraphicFramePr/>
          <p:nvPr>
            <p:extLst>
              <p:ext uri="{D42A27DB-BD31-4B8C-83A1-F6EECF244321}">
                <p14:modId xmlns:p14="http://schemas.microsoft.com/office/powerpoint/2010/main" val="252191009"/>
              </p:ext>
            </p:extLst>
          </p:nvPr>
        </p:nvGraphicFramePr>
        <p:xfrm>
          <a:off x="564800" y="1829302"/>
          <a:ext cx="11062400" cy="4574786"/>
        </p:xfrm>
        <a:graphic>
          <a:graphicData uri="http://schemas.openxmlformats.org/drawingml/2006/table">
            <a:tbl>
              <a:tblPr firstRow="1" firstCol="1">
                <a:noFill/>
              </a:tblPr>
              <a:tblGrid>
                <a:gridCol w="1498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3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Function</a:t>
                      </a:r>
                      <a:endParaRPr sz="16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Category</a:t>
                      </a:r>
                      <a:endParaRPr sz="16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Amount</a:t>
                      </a:r>
                      <a:endParaRPr sz="16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Focus</a:t>
                      </a:r>
                      <a:endParaRPr sz="16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Need</a:t>
                      </a:r>
                      <a:endParaRPr sz="1600" b="1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District Goal</a:t>
                      </a:r>
                      <a:endParaRPr sz="1600" b="1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449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100-100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Salaries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$114,000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Quarantine &amp;</a:t>
                      </a:r>
                      <a:endParaRPr sz="16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Sub-group Tutoring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Most Impacted by COVID</a:t>
                      </a:r>
                      <a:endParaRPr sz="16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Supported</a:t>
                      </a:r>
                      <a:endParaRPr sz="16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Engaged</a:t>
                      </a:r>
                      <a:endParaRPr sz="1600" b="1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2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100-500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Other Purchased Services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$440,000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Tuition for </a:t>
                      </a:r>
                      <a:endParaRPr sz="16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22 year olds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Additional year of service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Engaged</a:t>
                      </a:r>
                      <a:endParaRPr sz="1600" b="1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82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100-600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Instructional Supplies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$35,000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Phonics Materials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Foundational Skills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Engaged</a:t>
                      </a:r>
                      <a:endParaRPr sz="1600" b="1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60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200-100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Salaries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$55,040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Nursing Assistance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Health care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Healthy</a:t>
                      </a:r>
                      <a:endParaRPr sz="1600" b="1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608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200-200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Benefits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$12,932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482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200-300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Prof. and Tech Services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$100,000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Additional BCBA support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Increased mental health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Safe </a:t>
                      </a:r>
                      <a:endParaRPr sz="1600" b="1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651FB2-DB43-4776-B7F9-A9C026FA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00" y="879820"/>
            <a:ext cx="10549234" cy="591447"/>
          </a:xfrm>
        </p:spPr>
        <p:txBody>
          <a:bodyPr/>
          <a:lstStyle/>
          <a:p>
            <a:r>
              <a:rPr lang="en-US" sz="2000" u="sng" dirty="0">
                <a:solidFill>
                  <a:schemeClr val="tx1"/>
                </a:solidFill>
              </a:rPr>
              <a:t>Accelerated Learning</a:t>
            </a:r>
          </a:p>
        </p:txBody>
      </p:sp>
      <p:graphicFrame>
        <p:nvGraphicFramePr>
          <p:cNvPr id="190" name="Google Shape;190;p30"/>
          <p:cNvGraphicFramePr/>
          <p:nvPr>
            <p:extLst>
              <p:ext uri="{D42A27DB-BD31-4B8C-83A1-F6EECF244321}">
                <p14:modId xmlns:p14="http://schemas.microsoft.com/office/powerpoint/2010/main" val="1052860794"/>
              </p:ext>
            </p:extLst>
          </p:nvPr>
        </p:nvGraphicFramePr>
        <p:xfrm>
          <a:off x="564733" y="1471267"/>
          <a:ext cx="11062400" cy="4506914"/>
        </p:xfrm>
        <a:graphic>
          <a:graphicData uri="http://schemas.openxmlformats.org/drawingml/2006/table">
            <a:tbl>
              <a:tblPr firstRow="1" firstCol="1">
                <a:noFill/>
              </a:tblPr>
              <a:tblGrid>
                <a:gridCol w="1281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74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799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Function</a:t>
                      </a:r>
                      <a:endParaRPr sz="18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Category</a:t>
                      </a:r>
                      <a:endParaRPr sz="18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Amount</a:t>
                      </a:r>
                      <a:endParaRPr sz="18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Focus</a:t>
                      </a:r>
                      <a:endParaRPr sz="18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Need</a:t>
                      </a:r>
                      <a:endParaRPr sz="18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District Goal</a:t>
                      </a:r>
                      <a:endParaRPr sz="1800" b="1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48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200-100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Salaries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$70,066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sng"/>
                        <a:t>Turn-key Trainings:</a:t>
                      </a:r>
                      <a:endParaRPr sz="1800" b="1" u="sng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Embedding Coping Skills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Parent Academies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Training all staff on Mental Health Tier I and Tier II</a:t>
                      </a:r>
                      <a:endParaRPr sz="18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Healthy</a:t>
                      </a: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Supported</a:t>
                      </a: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Sustainable</a:t>
                      </a:r>
                      <a:endParaRPr sz="1800" b="1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88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200-200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Benefits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$5,360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255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200-300</a:t>
                      </a:r>
                      <a:endParaRPr sz="18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dirty="0">
                          <a:solidFill>
                            <a:schemeClr val="dk2"/>
                          </a:solidFill>
                        </a:rPr>
                        <a:t>Prof. and Tech Services</a:t>
                      </a:r>
                      <a:endParaRPr sz="18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$100,000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 dirty="0"/>
                        <a:t>Embedding Coping Skills</a:t>
                      </a:r>
                      <a:endParaRPr sz="1800" i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i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National Writing Project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Writing Revolution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OG FDU Certification (2 yrs)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OG 30 Hour training</a:t>
                      </a:r>
                      <a:endParaRPr sz="18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i="1"/>
                        <a:t>SEL/Mental Health</a:t>
                      </a:r>
                      <a:endParaRPr sz="1700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sng"/>
                        <a:t>Road Forward Data Indicated Need for :</a:t>
                      </a:r>
                      <a:endParaRPr sz="1800" b="1" u="sng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Writing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Foundational Skills</a:t>
                      </a:r>
                      <a:endParaRPr sz="18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Healthy</a:t>
                      </a:r>
                      <a:endParaRPr sz="18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Engaged</a:t>
                      </a:r>
                      <a:endParaRPr sz="18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43A0D4-F0AF-0CF3-969F-6E637E74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00" y="329784"/>
            <a:ext cx="11062400" cy="2056000"/>
          </a:xfrm>
        </p:spPr>
        <p:txBody>
          <a:bodyPr/>
          <a:lstStyle/>
          <a:p>
            <a:r>
              <a:rPr lang="en-US" sz="3600" b="1" u="sng" kern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+mj-ea"/>
                <a:cs typeface="+mj-cs"/>
              </a:rPr>
              <a:t>Evidenced-Based Summer</a:t>
            </a:r>
            <a:endParaRPr lang="en-US" dirty="0"/>
          </a:p>
        </p:txBody>
      </p:sp>
      <p:graphicFrame>
        <p:nvGraphicFramePr>
          <p:cNvPr id="198" name="Google Shape;198;p31"/>
          <p:cNvGraphicFramePr/>
          <p:nvPr>
            <p:extLst>
              <p:ext uri="{D42A27DB-BD31-4B8C-83A1-F6EECF244321}">
                <p14:modId xmlns:p14="http://schemas.microsoft.com/office/powerpoint/2010/main" val="3131747859"/>
              </p:ext>
            </p:extLst>
          </p:nvPr>
        </p:nvGraphicFramePr>
        <p:xfrm>
          <a:off x="564800" y="2023867"/>
          <a:ext cx="11062400" cy="3704440"/>
        </p:xfrm>
        <a:graphic>
          <a:graphicData uri="http://schemas.openxmlformats.org/drawingml/2006/table">
            <a:tbl>
              <a:tblPr firstRow="1" firstCol="1">
                <a:noFill/>
              </a:tblPr>
              <a:tblGrid>
                <a:gridCol w="1281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74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64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Function</a:t>
                      </a:r>
                      <a:endParaRPr sz="18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Category</a:t>
                      </a:r>
                      <a:endParaRPr sz="18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Amount</a:t>
                      </a:r>
                      <a:endParaRPr sz="18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Focus</a:t>
                      </a:r>
                      <a:endParaRPr sz="18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Need</a:t>
                      </a:r>
                      <a:endParaRPr sz="18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District Goal</a:t>
                      </a:r>
                      <a:endParaRPr sz="1800" b="1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404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100-100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Salaries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$37,157</a:t>
                      </a:r>
                      <a:endParaRPr sz="18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Reading Intervention Tutors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Learning Strategies / Executive Function programs</a:t>
                      </a:r>
                      <a:endParaRPr sz="18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Foundational Skills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Organizational and Emotional Regulation Skill Development</a:t>
                      </a:r>
                      <a:endParaRPr sz="18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Engaged</a:t>
                      </a: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Supported</a:t>
                      </a:r>
                      <a:endParaRPr sz="1800" b="1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93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200-200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Benefits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$2,843</a:t>
                      </a:r>
                      <a:endParaRPr sz="18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3F79-187B-8EE2-DD4A-9561E6A5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2" y="530200"/>
            <a:ext cx="11062400" cy="2056000"/>
          </a:xfrm>
        </p:spPr>
        <p:txBody>
          <a:bodyPr/>
          <a:lstStyle/>
          <a:p>
            <a:pPr lvl="0" defTabSz="914400">
              <a:lnSpc>
                <a:spcPct val="100000"/>
              </a:lnSpc>
            </a:pPr>
            <a:r>
              <a:rPr lang="en" sz="3200" u="sng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Evidence-Based Beyond School</a:t>
            </a:r>
            <a:endParaRPr lang="en-US" dirty="0"/>
          </a:p>
        </p:txBody>
      </p:sp>
      <p:graphicFrame>
        <p:nvGraphicFramePr>
          <p:cNvPr id="204" name="Google Shape;204;p32"/>
          <p:cNvGraphicFramePr/>
          <p:nvPr>
            <p:extLst>
              <p:ext uri="{D42A27DB-BD31-4B8C-83A1-F6EECF244321}">
                <p14:modId xmlns:p14="http://schemas.microsoft.com/office/powerpoint/2010/main" val="526602640"/>
              </p:ext>
            </p:extLst>
          </p:nvPr>
        </p:nvGraphicFramePr>
        <p:xfrm>
          <a:off x="564800" y="2202787"/>
          <a:ext cx="11062400" cy="3704440"/>
        </p:xfrm>
        <a:graphic>
          <a:graphicData uri="http://schemas.openxmlformats.org/drawingml/2006/table">
            <a:tbl>
              <a:tblPr firstRow="1" firstCol="1">
                <a:noFill/>
              </a:tblPr>
              <a:tblGrid>
                <a:gridCol w="1281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74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64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Function</a:t>
                      </a:r>
                      <a:endParaRPr sz="18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Category</a:t>
                      </a:r>
                      <a:endParaRPr sz="18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Amount</a:t>
                      </a:r>
                      <a:endParaRPr sz="18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Focus</a:t>
                      </a:r>
                      <a:endParaRPr sz="18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Need</a:t>
                      </a:r>
                      <a:endParaRPr sz="1800" b="1"/>
                    </a:p>
                  </a:txBody>
                  <a:tcPr marL="121900" marR="121900" marT="121900" marB="1219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District Goal</a:t>
                      </a:r>
                      <a:endParaRPr sz="1800" b="1"/>
                    </a:p>
                  </a:txBody>
                  <a:tcPr marL="121900" marR="121900" marT="121900" marB="1219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404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100-100</a:t>
                      </a:r>
                      <a:endParaRPr sz="18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Salaries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$37,157</a:t>
                      </a:r>
                      <a:endParaRPr sz="18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Reading Intervention Tutors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Learning Strategies / Executive Function programs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Foundational Skills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Organizational and Emotional Regulation Skill Development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Engaged</a:t>
                      </a: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Supported</a:t>
                      </a:r>
                      <a:endParaRPr sz="18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93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200-200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Benefits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$2,843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00" marR="121900" marT="121900" marB="121900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121900" marR="121900" marT="121900" marB="121900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0C417-C63D-A42C-9B71-AACE5BBF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00" y="918506"/>
            <a:ext cx="11062400" cy="2056000"/>
          </a:xfrm>
        </p:spPr>
        <p:txBody>
          <a:bodyPr/>
          <a:lstStyle/>
          <a:p>
            <a:pPr marL="0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u="sng" kern="1200" dirty="0">
                <a:solidFill>
                  <a:srgbClr val="000000"/>
                </a:solidFill>
                <a:effectLst/>
                <a:ea typeface="+mn-ea"/>
                <a:cs typeface="+mn-cs"/>
              </a:rPr>
              <a:t>Mental Health Support Staff</a:t>
            </a:r>
            <a:endParaRPr lang="en-US" sz="3600" dirty="0">
              <a:effectLst/>
            </a:endParaRPr>
          </a:p>
        </p:txBody>
      </p:sp>
      <p:graphicFrame>
        <p:nvGraphicFramePr>
          <p:cNvPr id="210" name="Google Shape;210;p33"/>
          <p:cNvGraphicFramePr/>
          <p:nvPr>
            <p:extLst>
              <p:ext uri="{D42A27DB-BD31-4B8C-83A1-F6EECF244321}">
                <p14:modId xmlns:p14="http://schemas.microsoft.com/office/powerpoint/2010/main" val="3135056271"/>
              </p:ext>
            </p:extLst>
          </p:nvPr>
        </p:nvGraphicFramePr>
        <p:xfrm>
          <a:off x="564800" y="2971432"/>
          <a:ext cx="11062400" cy="2383300"/>
        </p:xfrm>
        <a:graphic>
          <a:graphicData uri="http://schemas.openxmlformats.org/drawingml/2006/table">
            <a:tbl>
              <a:tblPr firstRow="1" firstCol="1">
                <a:noFill/>
              </a:tblPr>
              <a:tblGrid>
                <a:gridCol w="1281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74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64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Function</a:t>
                      </a:r>
                      <a:endParaRPr sz="18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Category</a:t>
                      </a:r>
                      <a:endParaRPr sz="18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Amount</a:t>
                      </a:r>
                      <a:endParaRPr sz="18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Focus</a:t>
                      </a:r>
                      <a:endParaRPr sz="18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Need</a:t>
                      </a:r>
                      <a:endParaRPr sz="1800" b="1"/>
                    </a:p>
                  </a:txBody>
                  <a:tcPr marL="121900" marR="121900" marT="121900" marB="1219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District Goal</a:t>
                      </a:r>
                      <a:endParaRPr sz="1800" b="1"/>
                    </a:p>
                  </a:txBody>
                  <a:tcPr marL="121900" marR="121900" marT="121900" marB="1219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683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200-300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</a:rPr>
                        <a:t>Prof. and Tech Services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$45,000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Providing more BCBA support for Mental Health Tier I and II for Moss (PK-K) and Campbell Elementary (1-4)</a:t>
                      </a:r>
                      <a:endParaRPr sz="18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Increased mental health</a:t>
                      </a:r>
                      <a:endParaRPr sz="18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Safe </a:t>
                      </a:r>
                      <a:endParaRPr sz="1800" b="1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>
            <a:spLocks noGrp="1"/>
          </p:cNvSpPr>
          <p:nvPr>
            <p:ph type="title"/>
          </p:nvPr>
        </p:nvSpPr>
        <p:spPr>
          <a:xfrm>
            <a:off x="354000" y="2550200"/>
            <a:ext cx="5393600" cy="175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5400" dirty="0"/>
              <a:t>Thank you! </a:t>
            </a:r>
            <a:br>
              <a:rPr lang="en" sz="5400" dirty="0"/>
            </a:br>
            <a:r>
              <a:rPr lang="en" sz="5400" dirty="0"/>
              <a:t>(2 of 3)</a:t>
            </a:r>
            <a:endParaRPr sz="5400" dirty="0"/>
          </a:p>
        </p:txBody>
      </p:sp>
      <p:sp>
        <p:nvSpPr>
          <p:cNvPr id="216" name="Google Shape;216;p34"/>
          <p:cNvSpPr txBox="1">
            <a:spLocks noGrp="1"/>
          </p:cNvSpPr>
          <p:nvPr>
            <p:ph type="body" idx="2"/>
          </p:nvPr>
        </p:nvSpPr>
        <p:spPr>
          <a:xfrm>
            <a:off x="6354766" y="1004416"/>
            <a:ext cx="5536937" cy="492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indent="0">
              <a:buNone/>
            </a:pPr>
            <a:r>
              <a:rPr lang="en" sz="2933" dirty="0"/>
              <a:t>Please feel free to reach out with any questions any time:</a:t>
            </a:r>
            <a:endParaRPr sz="2933" dirty="0"/>
          </a:p>
          <a:p>
            <a:pPr indent="0">
              <a:spcBef>
                <a:spcPts val="2133"/>
              </a:spcBef>
              <a:buNone/>
            </a:pPr>
            <a:r>
              <a:rPr lang="en" sz="2933" dirty="0"/>
              <a:t>Dr. Vincent Caputo</a:t>
            </a:r>
            <a:endParaRPr sz="2933" dirty="0"/>
          </a:p>
          <a:p>
            <a:pPr indent="0">
              <a:spcBef>
                <a:spcPts val="2133"/>
              </a:spcBef>
              <a:buNone/>
            </a:pPr>
            <a:r>
              <a:rPr lang="en" sz="2933" u="sng" dirty="0">
                <a:solidFill>
                  <a:srgbClr val="4E617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vcaputo@metboe.k12.nj.us</a:t>
            </a:r>
            <a:endParaRPr sz="2933" dirty="0">
              <a:solidFill>
                <a:srgbClr val="4E617A"/>
              </a:solidFill>
            </a:endParaRPr>
          </a:p>
          <a:p>
            <a:pPr indent="0">
              <a:spcBef>
                <a:spcPts val="2133"/>
              </a:spcBef>
              <a:buNone/>
            </a:pPr>
            <a:r>
              <a:rPr lang="en" sz="2933" dirty="0"/>
              <a:t>Rick Cohen</a:t>
            </a:r>
            <a:endParaRPr sz="2933" dirty="0"/>
          </a:p>
          <a:p>
            <a:pPr indent="0">
              <a:spcBef>
                <a:spcPts val="2133"/>
              </a:spcBef>
              <a:buNone/>
            </a:pPr>
            <a:r>
              <a:rPr lang="en" sz="2933" u="sng" dirty="0">
                <a:solidFill>
                  <a:srgbClr val="4E617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rcohen@metboe.k12.nj.us</a:t>
            </a:r>
            <a:endParaRPr sz="2933" dirty="0">
              <a:solidFill>
                <a:srgbClr val="4E617A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52191-5090-4D44-96D1-43EC8029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312214"/>
            <a:ext cx="10515600" cy="850489"/>
          </a:xfrm>
        </p:spPr>
        <p:txBody>
          <a:bodyPr/>
          <a:lstStyle/>
          <a:p>
            <a:pPr algn="ctr"/>
            <a:r>
              <a:rPr lang="en-US" dirty="0"/>
              <a:t>Thank You! (3 of 3)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25A0A6-473B-44FC-A1CF-D179BD99EF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Jersey Department of Education Website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dirty="0">
                <a:hlinkClick r:id="rId3" action="ppaction://hlinkfile"/>
              </a:rPr>
              <a:t>nj.gov/education</a:t>
            </a:r>
            <a:endParaRPr lang="en-US" dirty="0"/>
          </a:p>
          <a:p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D9F2-D1F4-4857-BF17-599E83117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4132" y="2418292"/>
            <a:ext cx="6562725" cy="876378"/>
          </a:xfrm>
        </p:spPr>
        <p:txBody>
          <a:bodyPr vert="horz" lIns="91440" tIns="45720" rIns="822960" bIns="45720" rtlCol="0" anchor="t">
            <a:normAutofit fontScale="85000" lnSpcReduction="20000"/>
          </a:bodyPr>
          <a:lstStyle/>
          <a:p>
            <a:r>
              <a:rPr lang="en-US" b="1" dirty="0"/>
              <a:t>Questions may be submitted to:</a:t>
            </a:r>
          </a:p>
          <a:p>
            <a:r>
              <a:rPr lang="en-US" b="1" dirty="0"/>
              <a:t> </a:t>
            </a:r>
            <a:r>
              <a:rPr lang="en-US" dirty="0">
                <a:latin typeface="Palatino Linotype"/>
                <a:hlinkClick r:id="rId4"/>
              </a:rPr>
              <a:t> ESSER@doe.nj.gov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9E766-8566-24D1-A09F-CFB38DDCDFEA}"/>
              </a:ext>
            </a:extLst>
          </p:cNvPr>
          <p:cNvSpPr txBox="1"/>
          <p:nvPr/>
        </p:nvSpPr>
        <p:spPr>
          <a:xfrm>
            <a:off x="3122613" y="3642932"/>
            <a:ext cx="8782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Registration now open for the March 16, 2022, ARP ESSER Round Table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D4A88E-456F-46F8-907A-D054752239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Follow Us!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08545-741F-4F64-8419-BA38EC64EF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5800" y="5758805"/>
            <a:ext cx="1984693" cy="492654"/>
          </a:xfrm>
        </p:spPr>
        <p:txBody>
          <a:bodyPr/>
          <a:lstStyle/>
          <a:p>
            <a:r>
              <a:rPr lang="en-US">
                <a:hlinkClick r:id="rId5"/>
              </a:rPr>
              <a:t>Facebook: </a:t>
            </a:r>
            <a:br>
              <a:rPr lang="en-US">
                <a:hlinkClick r:id="rId5"/>
              </a:rPr>
            </a:br>
            <a:r>
              <a:rPr lang="en-US">
                <a:hlinkClick r:id="rId5"/>
              </a:rPr>
              <a:t>@</a:t>
            </a:r>
            <a:r>
              <a:rPr lang="en-US" err="1">
                <a:hlinkClick r:id="rId5"/>
              </a:rPr>
              <a:t>njdeptofed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36C12-D4E7-434D-8898-AD3DD20443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1190" y="5790554"/>
            <a:ext cx="2223645" cy="365654"/>
          </a:xfrm>
        </p:spPr>
        <p:txBody>
          <a:bodyPr/>
          <a:lstStyle/>
          <a:p>
            <a:r>
              <a:rPr lang="en-US">
                <a:hlinkClick r:id="rId6"/>
              </a:rPr>
              <a:t>Twitter: @</a:t>
            </a:r>
            <a:r>
              <a:rPr lang="en-US" err="1">
                <a:hlinkClick r:id="rId6"/>
              </a:rPr>
              <a:t>NewJerseyDOE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D22032-A2E9-474A-B97F-DA8B434CB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99783" y="5790554"/>
            <a:ext cx="2541145" cy="175154"/>
          </a:xfrm>
        </p:spPr>
        <p:txBody>
          <a:bodyPr/>
          <a:lstStyle/>
          <a:p>
            <a:r>
              <a:rPr lang="en-US">
                <a:hlinkClick r:id="rId7"/>
              </a:rPr>
              <a:t>Instagram: </a:t>
            </a:r>
            <a:br>
              <a:rPr lang="en-US">
                <a:hlinkClick r:id="rId7"/>
              </a:rPr>
            </a:br>
            <a:r>
              <a:rPr lang="en-US">
                <a:hlinkClick r:id="rId7"/>
              </a:rPr>
              <a:t>@</a:t>
            </a:r>
            <a:r>
              <a:rPr lang="en-US" err="1">
                <a:hlinkClick r:id="rId7"/>
              </a:rPr>
              <a:t>NewJerseyDoe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DF558-8228-4BD1-833C-89127EDFC0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4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A85F-8721-431E-A06B-5DDE11DA2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is Learning Acceleration?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39E4C-92CF-4B02-B935-ECC06E8643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410" y="1732276"/>
            <a:ext cx="6166624" cy="395415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000" dirty="0"/>
              <a:t>Learning acceleration is an </a:t>
            </a:r>
            <a:r>
              <a:rPr lang="en-US" sz="3000" i="1" dirty="0"/>
              <a:t>ongoing </a:t>
            </a:r>
            <a:r>
              <a:rPr lang="en-US" sz="3000" dirty="0"/>
              <a:t>instructional process by which educators engage in formative practices to improve students’ access to and mastery of grade-level standards.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ECC26-5723-41E1-AE8F-4885A22ED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Diagram of Accelerated Learning. The diagram is a triangle broken up into 5 sections enclosed in an outer triangle. On the outer triangle, the bottom says: Positive School and Climate, the left side sys: District and School Leadership and the right side says Family and Community Engagement. The first section is brown and says: Improve equitable access to grade level content and high-quality resources for each student. The second section is purple and says: Prioritize content and learning by focusing on the depth of instruction, rather than the pace. The third section is pink and says: Provide conditions for teaching and learning that will foster social and emotional well-being of students, families and educators. The fourth section is blue and says: Implement a K through 12 accelerated learning cycle to identify gaps and scaffold as needed. The fifth section is green and says: A range of strategies, time, resources and individuals with different roles will be needed to address gaps and facilitate recovery. ">
            <a:extLst>
              <a:ext uri="{FF2B5EF4-FFF2-40B4-BE49-F238E27FC236}">
                <a16:creationId xmlns:a16="http://schemas.microsoft.com/office/drawing/2014/main" id="{6823B204-1907-49E7-A6DA-70C3A8DB4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77608"/>
            <a:ext cx="5032919" cy="48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89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45305-EC47-41D0-A7A7-EEF78B5300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5880" y="244475"/>
            <a:ext cx="10098087" cy="746125"/>
          </a:xfrm>
        </p:spPr>
        <p:txBody>
          <a:bodyPr/>
          <a:lstStyle/>
          <a:p>
            <a:r>
              <a:rPr lang="en-US" sz="4000" dirty="0"/>
              <a:t>Four Principles of Learning Acceleration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76AAB-7E6F-4E58-93BF-C2203E1AD80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1600" y="1222375"/>
            <a:ext cx="10552112" cy="48037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dirty="0">
                <a:solidFill>
                  <a:srgbClr val="C00000"/>
                </a:solidFill>
                <a:latin typeface="+mj-lt"/>
              </a:rPr>
              <a:t>Provide conditions for teaching and learning that will foster social and emotional well-being of students, families and educators.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200"/>
              </a:spcAft>
              <a:buNone/>
            </a:pPr>
            <a:r>
              <a:rPr lang="en-US" sz="2800" dirty="0">
                <a:solidFill>
                  <a:srgbClr val="BA5526"/>
                </a:solidFill>
                <a:latin typeface="+mj-lt"/>
              </a:rPr>
              <a:t>Improve equitable access to grade level content and </a:t>
            </a:r>
            <a:br>
              <a:rPr lang="en-US" sz="2800" dirty="0">
                <a:solidFill>
                  <a:srgbClr val="BA5526"/>
                </a:solidFill>
                <a:latin typeface="+mj-lt"/>
              </a:rPr>
            </a:br>
            <a:r>
              <a:rPr lang="en-US" sz="2800" dirty="0">
                <a:solidFill>
                  <a:srgbClr val="BA5526"/>
                </a:solidFill>
                <a:latin typeface="+mj-lt"/>
              </a:rPr>
              <a:t>high-quality resources for each student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​.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dirty="0">
                <a:solidFill>
                  <a:srgbClr val="652143"/>
                </a:solidFill>
                <a:latin typeface="+mj-lt"/>
              </a:rPr>
              <a:t>Prioritize content and learning by focusing on the depth of instruction, rather than the pace.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dirty="0">
                <a:solidFill>
                  <a:srgbClr val="005654"/>
                </a:solidFill>
                <a:latin typeface="+mj-lt"/>
              </a:rPr>
              <a:t>Implement a K-12 Accelerated Learning Cycle to identify gaps and scaffold as needed.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556D5-CAC3-48C4-B2D2-7D17D80A9B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24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E334-A028-43C5-9D49-9CB946B1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963" y="243749"/>
            <a:ext cx="10037956" cy="747579"/>
          </a:xfrm>
        </p:spPr>
        <p:txBody>
          <a:bodyPr/>
          <a:lstStyle/>
          <a:p>
            <a:r>
              <a:rPr lang="en-US" sz="4000" dirty="0"/>
              <a:t>Conditions of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6C70D-FEB4-492B-B767-26FC31537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259" y="1222375"/>
            <a:ext cx="11656741" cy="491079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solidFill>
                  <a:srgbClr val="C00000"/>
                </a:solidFill>
              </a:rPr>
              <a:t>Provide conditions for teaching and learning that will foster social and emotional well-being of students, families and educators.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Create a system that meets students’ social, emotional, and academic needs.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Establish safe, positive, and stable environments.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Teach critical social, emotional, and academic skills using an integrated approach.</a:t>
            </a:r>
            <a:endParaRPr lang="en-US" sz="2800" dirty="0"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a typeface="+mn-lt"/>
                <a:cs typeface="Calibri" panose="020F0502020204030204" pitchFamily="34" charset="0"/>
              </a:rPr>
              <a:t>Provide access to support from school counselors, psychologists, and trusted staff members.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C2898-EDA1-4322-B368-8849FE45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82766"/>
      </p:ext>
    </p:extLst>
  </p:cSld>
  <p:clrMapOvr>
    <a:masterClrMapping/>
  </p:clrMapOvr>
</p:sld>
</file>

<file path=ppt/theme/theme1.xml><?xml version="1.0" encoding="utf-8"?>
<a:theme xmlns:a="http://schemas.openxmlformats.org/drawingml/2006/main" name="NJDOE_TitleSlid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0921  -  Read-Only" id="{7DB005D5-9A20-4F54-BDDB-3F0B58CF7C39}" vid="{8F5B3E5E-17D6-48F5-9A13-48CA22833D02}"/>
    </a:ext>
  </a:extLst>
</a:theme>
</file>

<file path=ppt/theme/theme2.xml><?xml version="1.0" encoding="utf-8"?>
<a:theme xmlns:a="http://schemas.openxmlformats.org/drawingml/2006/main" name="NDJOE_Main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0921  -  Read-Only" id="{7DB005D5-9A20-4F54-BDDB-3F0B58CF7C39}" vid="{8555BBD0-58EB-40D3-92E2-3F2E5ED552CF}"/>
    </a:ext>
  </a:extLst>
</a:theme>
</file>

<file path=ppt/theme/theme3.xml><?xml version="1.0" encoding="utf-8"?>
<a:theme xmlns:a="http://schemas.openxmlformats.org/drawingml/2006/main" name="NJDOE_Section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0921  -  Read-Only" id="{7DB005D5-9A20-4F54-BDDB-3F0B58CF7C39}" vid="{0363114F-E39A-4520-852A-5684BFE7891B}"/>
    </a:ext>
  </a:extLst>
</a:theme>
</file>

<file path=ppt/theme/theme4.xml><?xml version="1.0" encoding="utf-8"?>
<a:theme xmlns:a="http://schemas.openxmlformats.org/drawingml/2006/main" name="1_NJDOE_TitleSlid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0921  -  Read-Only" id="{7DB005D5-9A20-4F54-BDDB-3F0B58CF7C39}" vid="{8F5B3E5E-17D6-48F5-9A13-48CA22833D02}"/>
    </a:ext>
  </a:extLst>
</a:theme>
</file>

<file path=ppt/theme/theme5.xml><?xml version="1.0" encoding="utf-8"?>
<a:theme xmlns:a="http://schemas.openxmlformats.org/drawingml/2006/main" name="1_NDJOE_Main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Widescreen  -  Read-Only" id="{C59D137A-502B-4AE3-BFA8-EAB911F90DD9}" vid="{9DF51BEE-0EBD-4C05-BE34-DC7312BF5F9B}"/>
    </a:ext>
  </a:extLst>
</a:theme>
</file>

<file path=ppt/theme/theme6.xml><?xml version="1.0" encoding="utf-8"?>
<a:theme xmlns:a="http://schemas.openxmlformats.org/drawingml/2006/main" name="2_NDJOE_Main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TICOP Presentation - 9-23-2021.potx" id="{26BE1D04-D970-4612-B783-F93DAD06BEA7}" vid="{C512B116-3601-4E61-A264-B27E7C631BB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a51604-3ab8-43f9-a458-517f976e6416">
      <Terms xmlns="http://schemas.microsoft.com/office/infopath/2007/PartnerControls"/>
    </lcf76f155ced4ddcb4097134ff3c332f>
    <TaxCatchAll xmlns="180e0ec4-ef6c-4ce6-99c3-a5f5c6d726d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857EA0679F646974BD4BF5487B317" ma:contentTypeVersion="13" ma:contentTypeDescription="Create a new document." ma:contentTypeScope="" ma:versionID="396b28bf2d55f152d3b7352929995728">
  <xsd:schema xmlns:xsd="http://www.w3.org/2001/XMLSchema" xmlns:xs="http://www.w3.org/2001/XMLSchema" xmlns:p="http://schemas.microsoft.com/office/2006/metadata/properties" xmlns:ns2="9aa51604-3ab8-43f9-a458-517f976e6416" xmlns:ns3="180e0ec4-ef6c-4ce6-99c3-a5f5c6d726d2" targetNamespace="http://schemas.microsoft.com/office/2006/metadata/properties" ma:root="true" ma:fieldsID="f27e357af2a2e0d812c3d431830f57a4" ns2:_="" ns3:_="">
    <xsd:import namespace="9aa51604-3ab8-43f9-a458-517f976e6416"/>
    <xsd:import namespace="180e0ec4-ef6c-4ce6-99c3-a5f5c6d726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a51604-3ab8-43f9-a458-517f976e64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f2b5c3f-4ce5-4420-9db3-cd80330d6d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e0ec4-ef6c-4ce6-99c3-a5f5c6d726d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81be2e9-edbe-4092-80d8-dff0332559ef}" ma:internalName="TaxCatchAll" ma:showField="CatchAllData" ma:web="180e0ec4-ef6c-4ce6-99c3-a5f5c6d726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688026-0588-4682-A3DD-FB603ACCFA86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80e0ec4-ef6c-4ce6-99c3-a5f5c6d726d2"/>
    <ds:schemaRef ds:uri="9aa51604-3ab8-43f9-a458-517f976e6416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5041DF-2EAB-447A-A38D-4BCB5EAC7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a51604-3ab8-43f9-a458-517f976e6416"/>
    <ds:schemaRef ds:uri="180e0ec4-ef6c-4ce6-99c3-a5f5c6d726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AD61DD-F7AE-47C3-8201-9CC491FDCE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 PPT Design Theme</Template>
  <TotalTime>4108</TotalTime>
  <Words>3921</Words>
  <Application>Microsoft Office PowerPoint</Application>
  <PresentationFormat>Widescreen</PresentationFormat>
  <Paragraphs>649</Paragraphs>
  <Slides>66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66</vt:i4>
      </vt:variant>
    </vt:vector>
  </HeadingPairs>
  <TitlesOfParts>
    <vt:vector size="80" baseType="lpstr">
      <vt:lpstr>Arial</vt:lpstr>
      <vt:lpstr>Arial Narrow</vt:lpstr>
      <vt:lpstr>Bell MT</vt:lpstr>
      <vt:lpstr>Calibri</vt:lpstr>
      <vt:lpstr>Gill Sans</vt:lpstr>
      <vt:lpstr>Lato</vt:lpstr>
      <vt:lpstr>Palatino Linotype</vt:lpstr>
      <vt:lpstr>Roboto</vt:lpstr>
      <vt:lpstr>NJDOE_TitleSlide</vt:lpstr>
      <vt:lpstr>NDJOE_Main</vt:lpstr>
      <vt:lpstr>NJDOE_SectionTitle</vt:lpstr>
      <vt:lpstr>1_NJDOE_TitleSlide</vt:lpstr>
      <vt:lpstr>1_NDJOE_Main</vt:lpstr>
      <vt:lpstr>2_NDJOE_Main</vt:lpstr>
      <vt:lpstr>Elementary and Secondary School Emergency Relief (ESSER) Roundtable Series: 5 Learning Acceleration  </vt:lpstr>
      <vt:lpstr>Using Microsoft Teams</vt:lpstr>
      <vt:lpstr>Agenda </vt:lpstr>
      <vt:lpstr>Welcome</vt:lpstr>
      <vt:lpstr>Leveraging the New Jersey Department of Education’s  Learning Acceleration Guide</vt:lpstr>
      <vt:lpstr>Agenda</vt:lpstr>
      <vt:lpstr>What is Learning Acceleration?</vt:lpstr>
      <vt:lpstr>Four Principles of Learning Acceleration</vt:lpstr>
      <vt:lpstr>Conditions of Learning</vt:lpstr>
      <vt:lpstr>Conditions of Learning: Strategies</vt:lpstr>
      <vt:lpstr>Equitable Access</vt:lpstr>
      <vt:lpstr>Equitable Access: Strategies</vt:lpstr>
      <vt:lpstr>Depth of Instruction</vt:lpstr>
      <vt:lpstr>Depth of Instruction: Strategies</vt:lpstr>
      <vt:lpstr>Learning Acceleration Cycle</vt:lpstr>
      <vt:lpstr>Learning Acceleration Cycle: Strategies</vt:lpstr>
      <vt:lpstr>Thank You! (1 of 3)</vt:lpstr>
      <vt:lpstr>District Presentations</vt:lpstr>
      <vt:lpstr>Newton Public Schools</vt:lpstr>
      <vt:lpstr>Demographics</vt:lpstr>
      <vt:lpstr>Highlights</vt:lpstr>
      <vt:lpstr>CARES (ESSER 1)  </vt:lpstr>
      <vt:lpstr>A Road Less Traveled</vt:lpstr>
      <vt:lpstr>A Road Less Traveled (cont.)</vt:lpstr>
      <vt:lpstr>CRRSA (ESSER 2)</vt:lpstr>
      <vt:lpstr>ESSER 2 Planning</vt:lpstr>
      <vt:lpstr>ESSER 2 Outcomes (1 of 3)</vt:lpstr>
      <vt:lpstr>ESSER 2 Outcomes (2 of 3)</vt:lpstr>
      <vt:lpstr>ESSER 2 Outcomes (3 of 3)</vt:lpstr>
      <vt:lpstr>ARP (ESSER 3) Stakeholder Engagement </vt:lpstr>
      <vt:lpstr>District Goals and Key Strategies</vt:lpstr>
      <vt:lpstr>SMALL GROUP DISCUSSION QUESTIONS</vt:lpstr>
      <vt:lpstr>What strategies are most important in helping our students be successful in school?</vt:lpstr>
      <vt:lpstr>What is the district doing now to address these needs that should be expanded?</vt:lpstr>
      <vt:lpstr>What new ideas would address the needs?</vt:lpstr>
      <vt:lpstr>ESSER 3 Planning</vt:lpstr>
      <vt:lpstr>ARP (ESSER 3)</vt:lpstr>
      <vt:lpstr> Beverly City School District</vt:lpstr>
      <vt:lpstr>A Culture of Accountability</vt:lpstr>
      <vt:lpstr>Beverly City School District: An Overview</vt:lpstr>
      <vt:lpstr>Where We Were? Ground Zero</vt:lpstr>
      <vt:lpstr>What Ground Zero Looked Like:</vt:lpstr>
      <vt:lpstr>Culture of Accountability: (1 of 3)</vt:lpstr>
      <vt:lpstr>Culture of Accountability: (2 of 3)</vt:lpstr>
      <vt:lpstr>Culture of Accountability: (3 of 3)</vt:lpstr>
      <vt:lpstr>March 2020 – COVID-19:</vt:lpstr>
      <vt:lpstr>Where We Are Today:</vt:lpstr>
      <vt:lpstr>Needs Assessment:</vt:lpstr>
      <vt:lpstr>ARP ESSER:</vt:lpstr>
      <vt:lpstr>Accelerated Learning Coach and Educator Support:</vt:lpstr>
      <vt:lpstr>Evidence Based Summer Learning and Enrichment:</vt:lpstr>
      <vt:lpstr>Evidence Based Comprehensive Beyond the School Day:</vt:lpstr>
      <vt:lpstr>NJTSS Mental Health Support Staffing:</vt:lpstr>
      <vt:lpstr>Questions?</vt:lpstr>
      <vt:lpstr>Metuchen Public School District   </vt:lpstr>
      <vt:lpstr>ARP ESSER  Roundtable Series: Metuchen’s applied use of ARP ESSER funds</vt:lpstr>
      <vt:lpstr>Vision and Guiding Principles in developing the use of funds</vt:lpstr>
      <vt:lpstr>ASCD’s The Whole Child</vt:lpstr>
      <vt:lpstr>Metuchen Public Schools 2021-2022 District Goals Overview</vt:lpstr>
      <vt:lpstr>ARP ESSER III</vt:lpstr>
      <vt:lpstr>Accelerated Learning</vt:lpstr>
      <vt:lpstr>Evidenced-Based Summer</vt:lpstr>
      <vt:lpstr>Evidence-Based Beyond School</vt:lpstr>
      <vt:lpstr>Mental Health Support Staff</vt:lpstr>
      <vt:lpstr>Thank you!  (2 of 3)</vt:lpstr>
      <vt:lpstr>Thank You! (3 of 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Rescue Plan ESSER Fund State Level Grants to LEAs</dc:title>
  <dc:creator>Ehling, Kathleen</dc:creator>
  <cp:lastModifiedBy>Leslie Janek</cp:lastModifiedBy>
  <cp:revision>224</cp:revision>
  <cp:lastPrinted>2022-02-15T18:40:38Z</cp:lastPrinted>
  <dcterms:created xsi:type="dcterms:W3CDTF">2021-09-13T19:29:51Z</dcterms:created>
  <dcterms:modified xsi:type="dcterms:W3CDTF">2022-11-09T06:03:47Z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0x0101006B0857EA0679F646974BD4BF5487B317</vt:lpwstr>
  </property>
</Properties>
</file>